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79" r:id="rId5"/>
    <p:sldId id="257" r:id="rId6"/>
    <p:sldId id="258" r:id="rId7"/>
    <p:sldId id="259" r:id="rId8"/>
    <p:sldId id="260" r:id="rId9"/>
    <p:sldId id="278" r:id="rId10"/>
    <p:sldId id="280" r:id="rId11"/>
    <p:sldId id="262" r:id="rId12"/>
    <p:sldId id="263" r:id="rId13"/>
    <p:sldId id="287" r:id="rId14"/>
    <p:sldId id="288" r:id="rId15"/>
    <p:sldId id="265" r:id="rId16"/>
    <p:sldId id="283" r:id="rId17"/>
    <p:sldId id="266" r:id="rId18"/>
    <p:sldId id="270" r:id="rId19"/>
    <p:sldId id="268" r:id="rId20"/>
    <p:sldId id="276" r:id="rId21"/>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1677C1-4AA3-4F24-8315-D5318D613536}" v="84" dt="2022-09-08T17:34:14.273"/>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41" autoAdjust="0"/>
  </p:normalViewPr>
  <p:slideViewPr>
    <p:cSldViewPr snapToGrid="0">
      <p:cViewPr varScale="1">
        <p:scale>
          <a:sx n="72" d="100"/>
          <a:sy n="72" d="100"/>
        </p:scale>
        <p:origin x="660" y="6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varScale="1">
        <p:scale>
          <a:sx n="93" d="100"/>
          <a:sy n="93" d="100"/>
        </p:scale>
        <p:origin x="370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193B2B3-E863-4585-B4FE-562CF4751473}" type="datetime1">
              <a:rPr lang="it-IT" smtClean="0"/>
              <a:t>26/10/2022</a:t>
            </a:fld>
            <a:endParaRPr lang="it-IT"/>
          </a:p>
        </p:txBody>
      </p:sp>
      <p:sp>
        <p:nvSpPr>
          <p:cNvPr id="4" name="Segnaposto piè di pagina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81155F-8354-4019-9356-1A95703B072D}" type="slidenum">
              <a:rPr lang="it-IT" smtClean="0"/>
              <a:t>‹N›</a:t>
            </a:fld>
            <a:endParaRPr lang="it-IT"/>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BBD4C9-0D5E-4924-B2FE-0F814E8F5CDF}" type="datetime1">
              <a:rPr lang="it-IT" smtClean="0"/>
              <a:pPr/>
              <a:t>26/10/2022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071D96E-4CA2-485E-9EE5-CEB7143ACC3B}" type="slidenum">
              <a:rPr lang="it-IT" noProof="0" smtClean="0"/>
              <a:t>‹N›</a:t>
            </a:fld>
            <a:endParaRPr lang="it-IT" noProof="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641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10</a:t>
            </a:fld>
            <a:endParaRPr lang="it-IT"/>
          </a:p>
        </p:txBody>
      </p:sp>
    </p:spTree>
    <p:extLst>
      <p:ext uri="{BB962C8B-B14F-4D97-AF65-F5344CB8AC3E}">
        <p14:creationId xmlns:p14="http://schemas.microsoft.com/office/powerpoint/2010/main" val="1847998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11</a:t>
            </a:fld>
            <a:endParaRPr lang="it-IT"/>
          </a:p>
        </p:txBody>
      </p:sp>
    </p:spTree>
    <p:extLst>
      <p:ext uri="{BB962C8B-B14F-4D97-AF65-F5344CB8AC3E}">
        <p14:creationId xmlns:p14="http://schemas.microsoft.com/office/powerpoint/2010/main" val="116009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12</a:t>
            </a:fld>
            <a:endParaRPr lang="it-IT"/>
          </a:p>
        </p:txBody>
      </p:sp>
    </p:spTree>
    <p:extLst>
      <p:ext uri="{BB962C8B-B14F-4D97-AF65-F5344CB8AC3E}">
        <p14:creationId xmlns:p14="http://schemas.microsoft.com/office/powerpoint/2010/main" val="604134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13</a:t>
            </a:fld>
            <a:endParaRPr lang="it-IT"/>
          </a:p>
        </p:txBody>
      </p:sp>
    </p:spTree>
    <p:extLst>
      <p:ext uri="{BB962C8B-B14F-4D97-AF65-F5344CB8AC3E}">
        <p14:creationId xmlns:p14="http://schemas.microsoft.com/office/powerpoint/2010/main" val="3484434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14</a:t>
            </a:fld>
            <a:endParaRPr lang="it-IT"/>
          </a:p>
        </p:txBody>
      </p:sp>
    </p:spTree>
    <p:extLst>
      <p:ext uri="{BB962C8B-B14F-4D97-AF65-F5344CB8AC3E}">
        <p14:creationId xmlns:p14="http://schemas.microsoft.com/office/powerpoint/2010/main" val="745529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15</a:t>
            </a:fld>
            <a:endParaRPr lang="it-IT"/>
          </a:p>
        </p:txBody>
      </p:sp>
    </p:spTree>
    <p:extLst>
      <p:ext uri="{BB962C8B-B14F-4D97-AF65-F5344CB8AC3E}">
        <p14:creationId xmlns:p14="http://schemas.microsoft.com/office/powerpoint/2010/main" val="2403678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16</a:t>
            </a:fld>
            <a:endParaRPr lang="it-IT"/>
          </a:p>
        </p:txBody>
      </p:sp>
    </p:spTree>
    <p:extLst>
      <p:ext uri="{BB962C8B-B14F-4D97-AF65-F5344CB8AC3E}">
        <p14:creationId xmlns:p14="http://schemas.microsoft.com/office/powerpoint/2010/main" val="3732663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5071D96E-4CA2-485E-9EE5-CEB7143ACC3B}" type="slidenum">
              <a:rPr lang="it-IT" smtClean="0"/>
              <a:t>17</a:t>
            </a:fld>
            <a:endParaRPr lang="it-IT"/>
          </a:p>
        </p:txBody>
      </p:sp>
    </p:spTree>
    <p:extLst>
      <p:ext uri="{BB962C8B-B14F-4D97-AF65-F5344CB8AC3E}">
        <p14:creationId xmlns:p14="http://schemas.microsoft.com/office/powerpoint/2010/main" val="3787011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2</a:t>
            </a:fld>
            <a:endParaRPr lang="it-IT"/>
          </a:p>
        </p:txBody>
      </p:sp>
    </p:spTree>
    <p:extLst>
      <p:ext uri="{BB962C8B-B14F-4D97-AF65-F5344CB8AC3E}">
        <p14:creationId xmlns:p14="http://schemas.microsoft.com/office/powerpoint/2010/main" val="2038831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3</a:t>
            </a:fld>
            <a:endParaRPr lang="it-IT"/>
          </a:p>
        </p:txBody>
      </p:sp>
    </p:spTree>
    <p:extLst>
      <p:ext uri="{BB962C8B-B14F-4D97-AF65-F5344CB8AC3E}">
        <p14:creationId xmlns:p14="http://schemas.microsoft.com/office/powerpoint/2010/main" val="33894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4</a:t>
            </a:fld>
            <a:endParaRPr lang="it-IT"/>
          </a:p>
        </p:txBody>
      </p:sp>
    </p:spTree>
    <p:extLst>
      <p:ext uri="{BB962C8B-B14F-4D97-AF65-F5344CB8AC3E}">
        <p14:creationId xmlns:p14="http://schemas.microsoft.com/office/powerpoint/2010/main" val="3352182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5</a:t>
            </a:fld>
            <a:endParaRPr lang="it-IT"/>
          </a:p>
        </p:txBody>
      </p:sp>
    </p:spTree>
    <p:extLst>
      <p:ext uri="{BB962C8B-B14F-4D97-AF65-F5344CB8AC3E}">
        <p14:creationId xmlns:p14="http://schemas.microsoft.com/office/powerpoint/2010/main" val="3322071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6</a:t>
            </a:fld>
            <a:endParaRPr lang="it-IT"/>
          </a:p>
        </p:txBody>
      </p:sp>
    </p:spTree>
    <p:extLst>
      <p:ext uri="{BB962C8B-B14F-4D97-AF65-F5344CB8AC3E}">
        <p14:creationId xmlns:p14="http://schemas.microsoft.com/office/powerpoint/2010/main" val="1016682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7</a:t>
            </a:fld>
            <a:endParaRPr lang="it-IT"/>
          </a:p>
        </p:txBody>
      </p:sp>
    </p:spTree>
    <p:extLst>
      <p:ext uri="{BB962C8B-B14F-4D97-AF65-F5344CB8AC3E}">
        <p14:creationId xmlns:p14="http://schemas.microsoft.com/office/powerpoint/2010/main" val="1262100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8</a:t>
            </a:fld>
            <a:endParaRPr lang="it-IT"/>
          </a:p>
        </p:txBody>
      </p:sp>
    </p:spTree>
    <p:extLst>
      <p:ext uri="{BB962C8B-B14F-4D97-AF65-F5344CB8AC3E}">
        <p14:creationId xmlns:p14="http://schemas.microsoft.com/office/powerpoint/2010/main" val="3624244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9</a:t>
            </a:fld>
            <a:endParaRPr lang="it-IT"/>
          </a:p>
        </p:txBody>
      </p:sp>
    </p:spTree>
    <p:extLst>
      <p:ext uri="{BB962C8B-B14F-4D97-AF65-F5344CB8AC3E}">
        <p14:creationId xmlns:p14="http://schemas.microsoft.com/office/powerpoint/2010/main" val="182070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Segnaposto immagine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it-IT" noProof="0"/>
              <a:t>Fai clic per aggiungere una foto</a:t>
            </a:r>
          </a:p>
        </p:txBody>
      </p:sp>
      <p:sp>
        <p:nvSpPr>
          <p:cNvPr id="2" name="Titolo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it-IT" noProof="0"/>
              <a:t>Fare clic per inserire il titolo</a:t>
            </a:r>
          </a:p>
        </p:txBody>
      </p:sp>
      <p:sp>
        <p:nvSpPr>
          <p:cNvPr id="14" name="Segnaposto testo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it-IT" noProof="0"/>
              <a:t>Fare clic per aggiungere il nome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fronto di mercato">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Segnaposto immagine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it-IT" noProof="0"/>
              <a:t>Fai clic per aggiungere una foto</a:t>
            </a:r>
          </a:p>
        </p:txBody>
      </p:sp>
      <p:sp>
        <p:nvSpPr>
          <p:cNvPr id="4" name="Segnaposto data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endParaRPr lang="it-IT" noProof="0"/>
          </a:p>
        </p:txBody>
      </p:sp>
      <p:sp>
        <p:nvSpPr>
          <p:cNvPr id="14" name="Segnaposto testo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it-IT" noProof="0"/>
              <a:t>€ 2 Mrd</a:t>
            </a:r>
          </a:p>
        </p:txBody>
      </p:sp>
      <p:sp>
        <p:nvSpPr>
          <p:cNvPr id="5" name="Segnaposto piè di pagina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endParaRPr lang="it-IT" noProof="0"/>
          </a:p>
        </p:txBody>
      </p:sp>
      <p:sp>
        <p:nvSpPr>
          <p:cNvPr id="6" name="Segnaposto numero diapositiva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
        <p:nvSpPr>
          <p:cNvPr id="16" name="Segnaposto testo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it-IT" noProof="0"/>
              <a:t>€ 1 Mrd</a:t>
            </a:r>
          </a:p>
        </p:txBody>
      </p:sp>
      <p:sp>
        <p:nvSpPr>
          <p:cNvPr id="11" name="Segnaposto testo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it-IT" noProof="0"/>
              <a:t>Fare clic per inserire il testo</a:t>
            </a:r>
          </a:p>
        </p:txBody>
      </p:sp>
      <p:sp>
        <p:nvSpPr>
          <p:cNvPr id="12" name="Segnaposto testo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it-IT" noProof="0"/>
              <a:t>€ 3 Mrd</a:t>
            </a:r>
          </a:p>
        </p:txBody>
      </p:sp>
      <p:sp>
        <p:nvSpPr>
          <p:cNvPr id="20" name="Segnaposto testo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it-IT" noProof="0"/>
              <a:t>Fare clic per inserire il testo</a:t>
            </a:r>
          </a:p>
        </p:txBody>
      </p:sp>
      <p:sp>
        <p:nvSpPr>
          <p:cNvPr id="21" name="Segnaposto testo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it-IT" noProof="0"/>
              <a:t>Fare clic per inserire il testo</a:t>
            </a:r>
          </a:p>
        </p:txBody>
      </p:sp>
      <p:sp>
        <p:nvSpPr>
          <p:cNvPr id="2" name="Titolo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it-IT" noProof="0"/>
              <a:t>Fare clic per inserire il titolo</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 nostra concorrenza">
    <p:bg>
      <p:bgPr>
        <a:solidFill>
          <a:schemeClr val="bg2">
            <a:lumMod val="10000"/>
          </a:schemeClr>
        </a:solidFill>
        <a:effectLst/>
      </p:bgPr>
    </p:bg>
    <p:spTree>
      <p:nvGrpSpPr>
        <p:cNvPr id="1" name=""/>
        <p:cNvGrpSpPr/>
        <p:nvPr/>
      </p:nvGrpSpPr>
      <p:grpSpPr>
        <a:xfrm>
          <a:off x="0" y="0"/>
          <a:ext cx="0" cy="0"/>
          <a:chOff x="0" y="0"/>
          <a:chExt cx="0" cy="0"/>
        </a:xfrm>
      </p:grpSpPr>
      <p:sp>
        <p:nvSpPr>
          <p:cNvPr id="21" name="Segnaposto immagine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it-IT" noProof="0"/>
              <a:t>Fare clic per aggiungere una foto</a:t>
            </a:r>
          </a:p>
        </p:txBody>
      </p:sp>
      <p:sp>
        <p:nvSpPr>
          <p:cNvPr id="4" name="Segnaposto data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endParaRPr lang="it-IT" noProof="0"/>
          </a:p>
        </p:txBody>
      </p:sp>
      <p:sp>
        <p:nvSpPr>
          <p:cNvPr id="5" name="Segnaposto piè di pagina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endParaRPr lang="it-IT" noProof="0"/>
          </a:p>
        </p:txBody>
      </p:sp>
      <p:sp>
        <p:nvSpPr>
          <p:cNvPr id="6" name="Segnaposto numero diapositiva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
        <p:nvSpPr>
          <p:cNvPr id="17" name="Segnaposto testo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it-IT" noProof="0"/>
              <a:t>Fare clic per inserire il testo</a:t>
            </a:r>
          </a:p>
        </p:txBody>
      </p:sp>
      <p:sp>
        <p:nvSpPr>
          <p:cNvPr id="18" name="Segnaposto testo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it-IT" noProof="0"/>
              <a:t>Fare clic per inserire il sottotitolo</a:t>
            </a:r>
          </a:p>
        </p:txBody>
      </p:sp>
      <p:sp>
        <p:nvSpPr>
          <p:cNvPr id="19" name="Segnaposto testo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it-IT" noProof="0"/>
              <a:t>Fare clic per inserire il testo</a:t>
            </a:r>
          </a:p>
        </p:txBody>
      </p:sp>
      <p:sp>
        <p:nvSpPr>
          <p:cNvPr id="20" name="Segnaposto testo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it-IT" noProof="0"/>
              <a:t>Fare clic per inserire il sottotitolo</a:t>
            </a:r>
          </a:p>
        </p:txBody>
      </p:sp>
      <p:sp>
        <p:nvSpPr>
          <p:cNvPr id="2" name="Titolo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it-IT" noProof="0"/>
              <a:t>Fare clic per inserire il titolo</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 nostra concorrenza v2">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ttangolo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 name="Segnaposto data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endParaRPr lang="it-IT" noProof="0"/>
          </a:p>
        </p:txBody>
      </p:sp>
      <p:sp>
        <p:nvSpPr>
          <p:cNvPr id="4" name="Segnaposto piè di pagina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8" name="Segnaposto testo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9" name="Segnaposto testo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aggiungere il nome</a:t>
            </a:r>
          </a:p>
        </p:txBody>
      </p:sp>
      <p:sp>
        <p:nvSpPr>
          <p:cNvPr id="10" name="Segnaposto testo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1" name="Segnaposto testo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2" name="Segnaposto testo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b="1" cap="all" spc="200" baseline="0">
                <a:solidFill>
                  <a:schemeClr val="accent1">
                    <a:lumMod val="20000"/>
                    <a:lumOff val="80000"/>
                  </a:schemeClr>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3" name="Segnaposto testo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b="1" cap="all" spc="200" baseline="0">
                <a:solidFill>
                  <a:schemeClr val="accent6">
                    <a:lumMod val="40000"/>
                    <a:lumOff val="60000"/>
                  </a:schemeClr>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4" name="Segnaposto testo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b="1" cap="all" spc="200" baseline="0">
                <a:solidFill>
                  <a:schemeClr val="accent1">
                    <a:lumMod val="40000"/>
                    <a:lumOff val="60000"/>
                  </a:schemeClr>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5" name="Segnaposto testo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Fai clic per aggiungere il nome</a:t>
            </a:r>
          </a:p>
        </p:txBody>
      </p:sp>
      <p:cxnSp>
        <p:nvCxnSpPr>
          <p:cNvPr id="16" name="Connettore diritto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Segnaposto testo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b="1" cap="all" spc="200" baseline="0">
                <a:solidFill>
                  <a:schemeClr val="bg1"/>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20" name="Segnaposto testo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b="1" cap="all" spc="200" baseline="0">
                <a:solidFill>
                  <a:schemeClr val="accent4"/>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2" name="Titolo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it-IT" noProof="0"/>
              <a:t>Fare clic per inserire il titolo</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rategia di crescita">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Segnaposto data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endParaRPr lang="it-IT" noProof="0"/>
          </a:p>
        </p:txBody>
      </p:sp>
      <p:sp>
        <p:nvSpPr>
          <p:cNvPr id="4" name="Segnaposto piè di pagina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11" name="Segnaposto testo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it-IT" noProof="0"/>
              <a:t>Aggiungi sottotitolo</a:t>
            </a:r>
          </a:p>
        </p:txBody>
      </p:sp>
      <p:sp>
        <p:nvSpPr>
          <p:cNvPr id="12" name="Segnaposto testo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3" name="Segnaposto testo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4" name="Segnaposto testo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5" name="Segnaposto testo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6" name="Segnaposto testo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7" name="Segnaposto testo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2" name="Titolo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it-IT" noProof="0"/>
              <a:t>Fare clic per inserire il titolo</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ndamento">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Segnaposto contenuto 8">
            <a:extLst>
              <a:ext uri="{FF2B5EF4-FFF2-40B4-BE49-F238E27FC236}">
                <a16:creationId xmlns:a16="http://schemas.microsoft.com/office/drawing/2014/main" id="{30B4BBA3-2E4B-4AF2-8A2B-92DD019631E8}"/>
              </a:ext>
            </a:extLst>
          </p:cNvPr>
          <p:cNvSpPr>
            <a:spLocks noGrp="1"/>
          </p:cNvSpPr>
          <p:nvPr>
            <p:ph sz="quarter" idx="39" hasCustomPrompt="1"/>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8" name="Segnaposto testo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it-IT" noProof="0"/>
              <a:t>Aggiungi sottotitolo</a:t>
            </a:r>
          </a:p>
        </p:txBody>
      </p:sp>
      <p:sp>
        <p:nvSpPr>
          <p:cNvPr id="3" name="Segnaposto data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endParaRPr lang="it-IT" noProof="0"/>
          </a:p>
        </p:txBody>
      </p:sp>
      <p:sp>
        <p:nvSpPr>
          <p:cNvPr id="4" name="Segnaposto piè di pagina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78" name="Segnaposto testo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79" name="Segnaposto testo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19" name="Titolo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it-IT" noProof="0"/>
              <a:t>Fare clic per inserire il titolo</a:t>
            </a:r>
          </a:p>
        </p:txBody>
      </p:sp>
      <p:sp>
        <p:nvSpPr>
          <p:cNvPr id="9" name="Segnaposto contenuto 8">
            <a:extLst>
              <a:ext uri="{FF2B5EF4-FFF2-40B4-BE49-F238E27FC236}">
                <a16:creationId xmlns:a16="http://schemas.microsoft.com/office/drawing/2014/main" id="{ACB4710E-545B-4940-B69A-359188335AD3}"/>
              </a:ext>
            </a:extLst>
          </p:cNvPr>
          <p:cNvSpPr>
            <a:spLocks noGrp="1"/>
          </p:cNvSpPr>
          <p:nvPr>
            <p:ph sz="quarter" idx="38" hasCustomPrompt="1"/>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ano di azione biennale">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Segnaposto data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endParaRPr lang="it-IT" noProof="0"/>
          </a:p>
        </p:txBody>
      </p:sp>
      <p:sp>
        <p:nvSpPr>
          <p:cNvPr id="4" name="Segnaposto piè di pagina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16" name="Segnaposto testo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17" name="Segnaposto testo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18" name="Segnaposto testo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19" name="Segnaposto testo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0" name="Segnaposto testo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1" name="Segnaposto testo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2" name="Segnaposto testo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3" name="Segnaposto testo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4" name="Segnaposto testo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5" name="Segnaposto testo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6" name="Segnaposto testo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7" name="Segnaposto testo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8" name="Segnaposto testo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9" name="Segnaposto testo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0" name="Segnaposto testo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1" name="Segnaposto testo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2" name="Segnaposto testo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3" name="Segnaposto testo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4" name="Segnaposto testo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5" name="Segnaposto testo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6" name="Segnaposto testo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7" name="Segnaposto testo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8" name="Segnaposto testo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9" name="Segnaposto testo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52" name="Segnaposto testo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it-IT" noProof="0"/>
              <a:t>Aggiungere l'anno</a:t>
            </a:r>
          </a:p>
        </p:txBody>
      </p:sp>
      <p:sp>
        <p:nvSpPr>
          <p:cNvPr id="53" name="Segnaposto testo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it-IT" noProof="0"/>
              <a:t>Aggiungere l'anno</a:t>
            </a:r>
          </a:p>
        </p:txBody>
      </p:sp>
      <p:sp>
        <p:nvSpPr>
          <p:cNvPr id="54" name="Segnaposto testo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55" name="Segnaposto testo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56" name="Segnaposto testo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57" name="Segnaposto testo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58" name="Segnaposto testo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it-IT" noProof="0"/>
              <a:t>Fare clic per inserire il testo</a:t>
            </a:r>
          </a:p>
        </p:txBody>
      </p:sp>
      <p:sp>
        <p:nvSpPr>
          <p:cNvPr id="59" name="Segnaposto testo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40" name="Titolo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it-IT" noProof="0"/>
              <a:t>Fare clic per inserire il titolo</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ti finanziari">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Segnaposto immagine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it-IT" noProof="0"/>
              <a:t>Fai clic per aggiungere una foto</a:t>
            </a:r>
          </a:p>
        </p:txBody>
      </p:sp>
      <p:sp>
        <p:nvSpPr>
          <p:cNvPr id="8" name="Segnaposto immagine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it-IT" noProof="0"/>
              <a:t>Fai clic per aggiungere una foto</a:t>
            </a:r>
          </a:p>
        </p:txBody>
      </p:sp>
      <p:sp>
        <p:nvSpPr>
          <p:cNvPr id="3" name="Segnaposto data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endParaRPr lang="it-IT" noProof="0"/>
          </a:p>
        </p:txBody>
      </p:sp>
      <p:sp>
        <p:nvSpPr>
          <p:cNvPr id="4" name="Segnaposto piè di pagina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11" name="Titolo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it-IT" noProof="0"/>
              <a:t>Fare clic per inserire il titolo</a:t>
            </a:r>
          </a:p>
        </p:txBody>
      </p:sp>
      <p:sp>
        <p:nvSpPr>
          <p:cNvPr id="6" name="Segnaposto contenuto 5">
            <a:extLst>
              <a:ext uri="{FF2B5EF4-FFF2-40B4-BE49-F238E27FC236}">
                <a16:creationId xmlns:a16="http://schemas.microsoft.com/office/drawing/2014/main" id="{28591683-9C5C-45D2-A241-FC48B66B50DB}"/>
              </a:ext>
            </a:extLst>
          </p:cNvPr>
          <p:cNvSpPr>
            <a:spLocks noGrp="1"/>
          </p:cNvSpPr>
          <p:nvPr>
            <p:ph sz="quarter" idx="15" hasCustomPrompt="1"/>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 presentiamo il team">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Segnaposto data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endParaRPr lang="it-IT" noProof="0"/>
          </a:p>
        </p:txBody>
      </p:sp>
      <p:sp>
        <p:nvSpPr>
          <p:cNvPr id="4" name="Segnaposto piè di pagina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9" name="Rettangolo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3" name="Segnaposto immagine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it-IT" noProof="0"/>
              <a:t>Fai clic per aggiungere una foto</a:t>
            </a:r>
          </a:p>
        </p:txBody>
      </p:sp>
      <p:sp>
        <p:nvSpPr>
          <p:cNvPr id="14" name="Segnaposto testo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15" name="Segnaposto testo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16" name="Segnaposto immagine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it-IT" noProof="0"/>
              <a:t>Fai clic per aggiungere una foto</a:t>
            </a:r>
          </a:p>
        </p:txBody>
      </p:sp>
      <p:sp>
        <p:nvSpPr>
          <p:cNvPr id="17" name="Segnaposto immagine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it-IT" noProof="0"/>
              <a:t>Fai clic per aggiungere una foto</a:t>
            </a:r>
          </a:p>
        </p:txBody>
      </p:sp>
      <p:sp>
        <p:nvSpPr>
          <p:cNvPr id="18" name="Segnaposto immagine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it-IT" noProof="0"/>
              <a:t>Fai clic per aggiungere una foto</a:t>
            </a:r>
          </a:p>
        </p:txBody>
      </p:sp>
      <p:sp>
        <p:nvSpPr>
          <p:cNvPr id="19" name="Segnaposto testo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20" name="Segnaposto testo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21" name="Segnaposto testo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22" name="Segnaposto testo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23" name="Segnaposto testo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24" name="Segnaposto testo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26" name="Rettangolo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8" name="Rettangolo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0" name="Rettangolo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2" name="Rettangolo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it-IT" noProof="0"/>
              <a:t>Fare clic per inserire il titolo</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l team al completo">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Segnaposto data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endParaRPr lang="it-IT" noProof="0"/>
          </a:p>
        </p:txBody>
      </p:sp>
      <p:sp>
        <p:nvSpPr>
          <p:cNvPr id="4" name="Segnaposto piè di pagina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11" name="Rettangolo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1" name="Segnaposto testo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32" name="Segnaposto testo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36" name="Segnaposto testo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it-IT" noProof="0"/>
              <a:t>Aggiungi il nome</a:t>
            </a:r>
          </a:p>
        </p:txBody>
      </p:sp>
      <p:sp>
        <p:nvSpPr>
          <p:cNvPr id="37" name="Segnaposto testo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38" name="Segnaposto testo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39" name="Segnaposto testo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40" name="Segnaposto testo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41" name="Segnaposto testo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62" name="Segnaposto immagine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63" name="Segnaposto testo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64" name="Segnaposto testo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68" name="Segnaposto testo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69" name="Segnaposto testo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70" name="Segnaposto testo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71" name="Segnaposto testo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72" name="Segnaposto testo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73" name="Segnaposto testo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74" name="Rettangolo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78" name="Segnaposto immagine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79" name="Rettangolo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0" name="Segnaposto immagine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81" name="Rettangolo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2" name="Segnaposto immagine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83" name="Rettangolo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4" name="Segnaposto immagine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85" name="Rettangolo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6" name="Segnaposto immagine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87" name="Rettangolo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8" name="Segnaposto immagine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89" name="Rettangolo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90" name="Segnaposto immagine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91" name="Rettangolo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2" name="Titolo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it-IT" noProof="0"/>
              <a:t>Fare clic per inserire il titolo</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ziamenti">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Segnaposto data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endParaRPr lang="it-IT" noProof="0"/>
          </a:p>
        </p:txBody>
      </p:sp>
      <p:sp>
        <p:nvSpPr>
          <p:cNvPr id="4" name="Segnaposto piè di pagina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34" name="Rettangolo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9" name="Segnaposto testo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4"/>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0" name="Segnaposto testo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21" name="Segnaposto testo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2" name="Segnaposto testo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23" name="Segnaposto testo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4" name="Segnaposto testo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25" name="Segnaposto testo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6" name="Segnaposto testo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27" name="Segnaposto testo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b="1" cap="all" spc="100" baseline="0">
                <a:solidFill>
                  <a:schemeClr val="accent4"/>
                </a:solidFill>
                <a:latin typeface="Arial" panose="020B0604020202020204" pitchFamily="34" charset="0"/>
                <a:cs typeface="Arial" panose="020B0604020202020204" pitchFamily="34" charset="0"/>
              </a:defRPr>
            </a:lvl1pPr>
          </a:lstStyle>
          <a:p>
            <a:pPr lvl="0" rtl="0"/>
            <a:r>
              <a:rPr lang="it-IT" noProof="0"/>
              <a:t>Aggiungi il titolo</a:t>
            </a:r>
          </a:p>
        </p:txBody>
      </p:sp>
      <p:sp>
        <p:nvSpPr>
          <p:cNvPr id="28" name="Segnaposto testo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5"/>
                </a:solidFill>
                <a:latin typeface="Arial" panose="020B0604020202020204" pitchFamily="34" charset="0"/>
                <a:cs typeface="Arial" panose="020B0604020202020204" pitchFamily="34" charset="0"/>
              </a:defRPr>
            </a:lvl1pPr>
          </a:lstStyle>
          <a:p>
            <a:pPr lvl="0" rtl="0"/>
            <a:r>
              <a:rPr lang="it-IT" noProof="0"/>
              <a:t>Aggiungi il titolo</a:t>
            </a:r>
          </a:p>
        </p:txBody>
      </p:sp>
      <p:sp>
        <p:nvSpPr>
          <p:cNvPr id="29" name="Segnaposto testo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it-IT" noProof="0"/>
              <a:t>Inserire il titolo</a:t>
            </a:r>
          </a:p>
        </p:txBody>
      </p:sp>
      <p:sp>
        <p:nvSpPr>
          <p:cNvPr id="30" name="Segnaposto testo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it-IT" noProof="0"/>
              <a:t>Aggiungi il titolo</a:t>
            </a:r>
          </a:p>
        </p:txBody>
      </p:sp>
      <p:sp>
        <p:nvSpPr>
          <p:cNvPr id="31" name="Titolo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it-IT" noProof="0"/>
              <a:t>Fare clic per inserire il titolo</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i siamo">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Segnaposto immagine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it-IT" noProof="0"/>
              <a:t>Fai clic per aggiungere una foto</a:t>
            </a:r>
          </a:p>
        </p:txBody>
      </p:sp>
      <p:sp>
        <p:nvSpPr>
          <p:cNvPr id="4" name="Segnaposto data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endParaRPr lang="it-IT" noProof="0"/>
          </a:p>
        </p:txBody>
      </p:sp>
      <p:sp>
        <p:nvSpPr>
          <p:cNvPr id="5" name="Segnaposto piè di pagina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endParaRPr lang="it-IT" noProof="0"/>
          </a:p>
        </p:txBody>
      </p:sp>
      <p:sp>
        <p:nvSpPr>
          <p:cNvPr id="6" name="Segnaposto numero diapositiva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
        <p:nvSpPr>
          <p:cNvPr id="3" name="Titolo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it-IT" noProof="0"/>
              <a:t>Fare clic per inserire il titolo</a:t>
            </a:r>
          </a:p>
        </p:txBody>
      </p:sp>
      <p:sp>
        <p:nvSpPr>
          <p:cNvPr id="11" name="Segnaposto testo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it-IT" noProof="0"/>
              <a:t>Fare clic per inserire il testo</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iepilogo">
    <p:spTree>
      <p:nvGrpSpPr>
        <p:cNvPr id="1" name=""/>
        <p:cNvGrpSpPr/>
        <p:nvPr/>
      </p:nvGrpSpPr>
      <p:grpSpPr>
        <a:xfrm>
          <a:off x="0" y="0"/>
          <a:ext cx="0" cy="0"/>
          <a:chOff x="0" y="0"/>
          <a:chExt cx="0" cy="0"/>
        </a:xfrm>
      </p:grpSpPr>
      <p:sp>
        <p:nvSpPr>
          <p:cNvPr id="6" name="Segnaposto immagine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it-IT" noProof="0"/>
              <a:t>Fai clic per aggiungere una foto</a:t>
            </a:r>
          </a:p>
        </p:txBody>
      </p:sp>
      <p:sp>
        <p:nvSpPr>
          <p:cNvPr id="3" name="Segnaposto data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endParaRPr lang="it-IT" noProof="0"/>
          </a:p>
        </p:txBody>
      </p:sp>
      <p:sp>
        <p:nvSpPr>
          <p:cNvPr id="4" name="Segnaposto piè di pagina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11" name="Titolo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it-IT" noProof="0"/>
              <a:t>Fare clic per inserire il titolo</a:t>
            </a:r>
          </a:p>
        </p:txBody>
      </p:sp>
      <p:sp>
        <p:nvSpPr>
          <p:cNvPr id="8" name="Segnaposto testo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it-IT" noProof="0"/>
              <a:t>Fare clic per inserire il testo</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zie">
    <p:bg>
      <p:bgPr>
        <a:solidFill>
          <a:schemeClr val="tx1"/>
        </a:solidFill>
        <a:effectLst/>
      </p:bgPr>
    </p:bg>
    <p:spTree>
      <p:nvGrpSpPr>
        <p:cNvPr id="1" name=""/>
        <p:cNvGrpSpPr/>
        <p:nvPr/>
      </p:nvGrpSpPr>
      <p:grpSpPr>
        <a:xfrm>
          <a:off x="0" y="0"/>
          <a:ext cx="0" cy="0"/>
          <a:chOff x="0" y="0"/>
          <a:chExt cx="0" cy="0"/>
        </a:xfrm>
      </p:grpSpPr>
      <p:sp>
        <p:nvSpPr>
          <p:cNvPr id="6" name="Segnaposto immagine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it-IT" noProof="0"/>
              <a:t>Fai clic per aggiungere una foto</a:t>
            </a:r>
          </a:p>
        </p:txBody>
      </p:sp>
      <p:sp>
        <p:nvSpPr>
          <p:cNvPr id="8" name="Segnaposto testo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it-IT" noProof="0"/>
              <a:t>Fare clic per inserire il testo</a:t>
            </a:r>
          </a:p>
        </p:txBody>
      </p:sp>
      <p:sp>
        <p:nvSpPr>
          <p:cNvPr id="3" name="Segnaposto data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endParaRPr lang="it-IT" noProof="0"/>
          </a:p>
        </p:txBody>
      </p:sp>
      <p:sp>
        <p:nvSpPr>
          <p:cNvPr id="4" name="Segnaposto piè di pagina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2" name="Titolo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it-IT" noProof="0"/>
              <a:t>Fare clic per inserire il titolo</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a">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Segnaposto data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endParaRPr lang="it-IT" noProof="0"/>
          </a:p>
        </p:txBody>
      </p:sp>
      <p:sp>
        <p:nvSpPr>
          <p:cNvPr id="5" name="Segnaposto piè di pagina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endParaRPr lang="it-IT" noProof="0"/>
          </a:p>
        </p:txBody>
      </p:sp>
      <p:sp>
        <p:nvSpPr>
          <p:cNvPr id="6" name="Segnaposto numero diapositiva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
        <p:nvSpPr>
          <p:cNvPr id="13" name="Segnaposto immagine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it-IT" noProof="0"/>
              <a:t>Fai clic per aggiungere una foto</a:t>
            </a:r>
          </a:p>
        </p:txBody>
      </p:sp>
      <p:sp>
        <p:nvSpPr>
          <p:cNvPr id="16" name="Segnaposto testo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3465"/>
            <a:ext cx="2289974" cy="360996"/>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17" name="Segnaposto testo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8" name="Segnaposto testo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9" name="Segnaposto testo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20" name="Segnaposto testo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21" name="Segnaposto testo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3465"/>
            <a:ext cx="2289974" cy="360996"/>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2" name="Segnaposto testo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20911"/>
            <a:ext cx="2289974" cy="360996"/>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3" name="Segnaposto testo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20911"/>
            <a:ext cx="2289972" cy="360996"/>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4" name="Segnaposto testo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3465"/>
            <a:ext cx="2289974" cy="360996"/>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5" name="Segnaposto testo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2" name="Titolo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7938"/>
            <a:ext cx="7288284" cy="464182"/>
          </a:xfrm>
        </p:spPr>
        <p:txBody>
          <a:bodyPr rtlCol="0" anchor="t">
            <a:normAutofit/>
          </a:bodyPr>
          <a:lstStyle>
            <a:lvl1pPr>
              <a:lnSpc>
                <a:spcPct val="100000"/>
              </a:lnSpc>
              <a:defRPr sz="2800">
                <a:ln w="19050">
                  <a:solidFill>
                    <a:schemeClr val="accent5"/>
                  </a:solidFill>
                </a:ln>
              </a:defRPr>
            </a:lvl1pPr>
          </a:lstStyle>
          <a:p>
            <a:pPr rtl="0"/>
            <a:r>
              <a:rPr lang="it-IT" noProof="0"/>
              <a:t>Fare clic per inserire il titolo</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zione">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Segnaposto data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endParaRPr lang="it-IT" noProof="0"/>
          </a:p>
        </p:txBody>
      </p:sp>
      <p:sp>
        <p:nvSpPr>
          <p:cNvPr id="6" name="Segnaposto piè di pagina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endParaRPr lang="it-IT" noProof="0"/>
          </a:p>
        </p:txBody>
      </p:sp>
      <p:sp>
        <p:nvSpPr>
          <p:cNvPr id="7" name="Segnaposto numero diapositiva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
        <p:nvSpPr>
          <p:cNvPr id="12" name="Segnaposto testo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13" name="Segnaposto testo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4" name="Segnaposto testo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5" name="Segnaposto testo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6" name="Segnaposto testo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7" name="Segnaposto testo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18" name="Segnaposto testo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19" name="Segnaposto testo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 name="Titolo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it-IT" noProof="0"/>
              <a:t>Fare clic per inserire il titolo</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noramica del prodotto">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Segnaposto data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endParaRPr lang="it-IT" noProof="0"/>
          </a:p>
        </p:txBody>
      </p:sp>
      <p:sp>
        <p:nvSpPr>
          <p:cNvPr id="8" name="Segnaposto piè di pagina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endParaRPr lang="it-IT" noProof="0"/>
          </a:p>
        </p:txBody>
      </p:sp>
      <p:sp>
        <p:nvSpPr>
          <p:cNvPr id="9" name="Segnaposto numero diapositiva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
        <p:nvSpPr>
          <p:cNvPr id="35" name="Segnaposto testo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36" name="Segnaposto testo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37" name="Segnaposto testo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38" name="Segnaposto testo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39" name="Segnaposto testo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40" name="Segnaposto testo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41" name="Segnaposto testo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42" name="Segnaposto testo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 name="Titolo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it-IT" noProof="0"/>
              <a:t>Fare clic per inserire il titolo</a:t>
            </a:r>
          </a:p>
        </p:txBody>
      </p:sp>
      <p:sp>
        <p:nvSpPr>
          <p:cNvPr id="4" name="Segnaposto immagine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r>
              <a:rPr lang="it-IT" noProof="0"/>
              <a:t>Fare clic sull'icona per inserire un'immagine</a:t>
            </a:r>
          </a:p>
        </p:txBody>
      </p:sp>
      <p:sp>
        <p:nvSpPr>
          <p:cNvPr id="22" name="Segnaposto immagine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r>
              <a:rPr lang="it-IT" noProof="0"/>
              <a:t>Fare clic sull'icona per inserire un'immagine</a:t>
            </a:r>
          </a:p>
        </p:txBody>
      </p:sp>
      <p:sp>
        <p:nvSpPr>
          <p:cNvPr id="24" name="Segnaposto immagine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r>
              <a:rPr lang="it-IT" noProof="0"/>
              <a:t>Fare clic sull'icona per inserire un'immagine</a:t>
            </a:r>
          </a:p>
        </p:txBody>
      </p:sp>
      <p:sp>
        <p:nvSpPr>
          <p:cNvPr id="25" name="Segnaposto immagine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r>
              <a:rPr lang="it-IT" noProof="0"/>
              <a:t>Fare clic sull'icona per inserire un'immagine</a:t>
            </a:r>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antaggi del prodotto">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Segnaposto immagine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it-IT" noProof="0"/>
              <a:t>Fai clic per aggiungere una foto</a:t>
            </a:r>
          </a:p>
        </p:txBody>
      </p:sp>
      <p:sp>
        <p:nvSpPr>
          <p:cNvPr id="2" name="Titolo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it-IT" noProof="0"/>
              <a:t>Fare clic per inserire il titolo</a:t>
            </a:r>
          </a:p>
        </p:txBody>
      </p:sp>
      <p:sp>
        <p:nvSpPr>
          <p:cNvPr id="9" name="Segnaposto testo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it-IT" noProof="0"/>
              <a:t>Fare clic per inserire il testo</a:t>
            </a:r>
          </a:p>
        </p:txBody>
      </p:sp>
      <p:sp>
        <p:nvSpPr>
          <p:cNvPr id="3" name="Segnaposto data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endParaRPr lang="it-IT" noProof="0"/>
          </a:p>
        </p:txBody>
      </p:sp>
      <p:sp>
        <p:nvSpPr>
          <p:cNvPr id="4" name="Segnaposto piè di pagina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endParaRPr lang="it-IT" noProof="0"/>
          </a:p>
        </p:txBody>
      </p:sp>
      <p:sp>
        <p:nvSpPr>
          <p:cNvPr id="5" name="Segnaposto numero diapositiva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noramica della società">
    <p:spTree>
      <p:nvGrpSpPr>
        <p:cNvPr id="1" name=""/>
        <p:cNvGrpSpPr/>
        <p:nvPr/>
      </p:nvGrpSpPr>
      <p:grpSpPr>
        <a:xfrm>
          <a:off x="0" y="0"/>
          <a:ext cx="0" cy="0"/>
          <a:chOff x="0" y="0"/>
          <a:chExt cx="0" cy="0"/>
        </a:xfrm>
      </p:grpSpPr>
      <p:sp>
        <p:nvSpPr>
          <p:cNvPr id="5" name="Segnaposto immagine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it-IT" noProof="0"/>
              <a:t>Fai clic per aggiungere una foto</a:t>
            </a:r>
          </a:p>
        </p:txBody>
      </p:sp>
      <p:sp>
        <p:nvSpPr>
          <p:cNvPr id="2" name="Titolo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it-IT" noProof="0"/>
              <a:t>Fare clic per inserire il titolo</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ello di business">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Segnaposto immagine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it-IT" noProof="0"/>
              <a:t>Fai clic per aggiungere una foto</a:t>
            </a:r>
          </a:p>
        </p:txBody>
      </p:sp>
      <p:sp>
        <p:nvSpPr>
          <p:cNvPr id="2" name="Titolo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it-IT" noProof="0"/>
              <a:t>Fare clic per inserire il titolo</a:t>
            </a:r>
          </a:p>
        </p:txBody>
      </p:sp>
      <p:sp>
        <p:nvSpPr>
          <p:cNvPr id="16" name="Segnaposto testo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15" name="Segnaposto testo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it-IT" noProof="0"/>
              <a:t>Fare clic per inserire il testo</a:t>
            </a:r>
          </a:p>
        </p:txBody>
      </p:sp>
      <p:sp>
        <p:nvSpPr>
          <p:cNvPr id="22" name="Segnaposto testo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1" name="Segnaposto testo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it-IT" noProof="0"/>
              <a:t>Fare clic per inserire il testo</a:t>
            </a:r>
          </a:p>
        </p:txBody>
      </p:sp>
      <p:sp>
        <p:nvSpPr>
          <p:cNvPr id="24" name="Segnaposto testo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3" name="Segnaposto testo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it-IT" noProof="0"/>
              <a:t>Fare clic per inserire il testo</a:t>
            </a:r>
          </a:p>
        </p:txBody>
      </p:sp>
      <p:sp>
        <p:nvSpPr>
          <p:cNvPr id="5" name="Segnaposto data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endParaRPr lang="it-IT" noProof="0"/>
          </a:p>
        </p:txBody>
      </p:sp>
      <p:sp>
        <p:nvSpPr>
          <p:cNvPr id="6" name="Segnaposto piè di pagina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endParaRPr lang="it-IT" noProof="0"/>
          </a:p>
        </p:txBody>
      </p:sp>
      <p:sp>
        <p:nvSpPr>
          <p:cNvPr id="7" name="Segnaposto numero diapositiva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noramica del mercato">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Segnaposto data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endParaRPr lang="it-IT" noProof="0"/>
          </a:p>
        </p:txBody>
      </p:sp>
      <p:sp>
        <p:nvSpPr>
          <p:cNvPr id="6" name="Segnaposto piè di pagina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endParaRPr lang="it-IT" noProof="0"/>
          </a:p>
        </p:txBody>
      </p:sp>
      <p:sp>
        <p:nvSpPr>
          <p:cNvPr id="7" name="Segnaposto numero diapositiva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
        <p:nvSpPr>
          <p:cNvPr id="10" name="Segnaposto testo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it-IT" noProof="0"/>
              <a:t>Inserire il testo qui</a:t>
            </a:r>
          </a:p>
        </p:txBody>
      </p:sp>
      <p:sp>
        <p:nvSpPr>
          <p:cNvPr id="11" name="Segnaposto testo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it-IT" noProof="0"/>
              <a:t>Aggiungi il titolo</a:t>
            </a:r>
          </a:p>
        </p:txBody>
      </p:sp>
      <p:sp>
        <p:nvSpPr>
          <p:cNvPr id="12" name="Segnaposto testo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it-IT" noProof="0"/>
              <a:t>Aggiungi qui il testo</a:t>
            </a:r>
          </a:p>
        </p:txBody>
      </p:sp>
      <p:sp>
        <p:nvSpPr>
          <p:cNvPr id="13" name="Segnaposto testo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it-IT" noProof="0"/>
              <a:t>Aggiungi qui il testo</a:t>
            </a:r>
          </a:p>
        </p:txBody>
      </p:sp>
      <p:cxnSp>
        <p:nvCxnSpPr>
          <p:cNvPr id="14" name="Connettore diritto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Segnaposto testo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it-IT" noProof="0"/>
              <a:t>Aggiungi il titolo</a:t>
            </a:r>
          </a:p>
        </p:txBody>
      </p:sp>
      <p:sp>
        <p:nvSpPr>
          <p:cNvPr id="16" name="Segnaposto testo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it-IT" noProof="0"/>
              <a:t>Aggiungi il titolo</a:t>
            </a:r>
          </a:p>
        </p:txBody>
      </p:sp>
      <p:cxnSp>
        <p:nvCxnSpPr>
          <p:cNvPr id="26" name="Connettore diritto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it-IT" noProof="0"/>
              <a:t>Fare clic per inserire il titolo</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endParaRPr lang="it-IT" noProof="0"/>
          </a:p>
        </p:txBody>
      </p:sp>
      <p:sp>
        <p:nvSpPr>
          <p:cNvPr id="5" name="Segnaposto piè di pagina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endParaRPr lang="it-IT" noProof="0"/>
          </a:p>
        </p:txBody>
      </p:sp>
      <p:sp>
        <p:nvSpPr>
          <p:cNvPr id="6" name="Segnaposto numero diapositiva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it-IT" noProof="0" smtClean="0"/>
              <a:pPr rtl="0"/>
              <a:t>‹N›</a:t>
            </a:fld>
            <a:endParaRPr lang="it-IT" noProof="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ftr="0" dt="0"/>
  <p:txStyles>
    <p:titleStyle>
      <a:lvl1pPr algn="l" defTabSz="914400" rtl="0" eaLnBrk="1" latinLnBrk="0" hangingPunct="1">
        <a:lnSpc>
          <a:spcPct val="80000"/>
        </a:lnSpc>
        <a:spcBef>
          <a:spcPct val="0"/>
        </a:spcBef>
        <a:buNone/>
        <a:defRPr sz="4400" b="1" kern="1200" cap="all" spc="400" baseline="0">
          <a:ln w="19050">
            <a:solidFill>
              <a:schemeClr val="accent2"/>
            </a:solidFill>
          </a:ln>
          <a:no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8.jpg"/><Relationship Id="rId4" Type="http://schemas.openxmlformats.org/officeDocument/2006/relationships/image" Target="../media/image17.jpg"/></Relationships>
</file>

<file path=ppt/slides/_rels/slide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1.jp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Segnaposto immagine 76">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a:blip r:embed="rId3"/>
          <a:srcRect/>
          <a:stretch/>
        </p:blipFill>
        <p:spPr>
          <a:xfrm flipH="1">
            <a:off x="208476" y="746761"/>
            <a:ext cx="6825035" cy="5364477"/>
          </a:xfrm>
        </p:spPr>
      </p:pic>
      <p:sp>
        <p:nvSpPr>
          <p:cNvPr id="22" name="Titolo 21">
            <a:extLst>
              <a:ext uri="{FF2B5EF4-FFF2-40B4-BE49-F238E27FC236}">
                <a16:creationId xmlns:a16="http://schemas.microsoft.com/office/drawing/2014/main" id="{115C523A-AC40-4CBA-9DF4-B287ED32185D}"/>
              </a:ext>
            </a:extLst>
          </p:cNvPr>
          <p:cNvSpPr>
            <a:spLocks noGrp="1"/>
          </p:cNvSpPr>
          <p:nvPr>
            <p:ph type="title"/>
          </p:nvPr>
        </p:nvSpPr>
        <p:spPr>
          <a:xfrm>
            <a:off x="6231990" y="1860873"/>
            <a:ext cx="5960010" cy="1568126"/>
          </a:xfrm>
        </p:spPr>
        <p:txBody>
          <a:bodyPr rtlCol="0"/>
          <a:lstStyle/>
          <a:p>
            <a:pPr rtl="0"/>
            <a:r>
              <a:rPr lang="it-IT" sz="4000" dirty="0"/>
              <a:t>      AMBUBOT</a:t>
            </a:r>
          </a:p>
        </p:txBody>
      </p:sp>
      <p:sp>
        <p:nvSpPr>
          <p:cNvPr id="17" name="Segnaposto testo 16">
            <a:extLst>
              <a:ext uri="{FF2B5EF4-FFF2-40B4-BE49-F238E27FC236}">
                <a16:creationId xmlns:a16="http://schemas.microsoft.com/office/drawing/2014/main" id="{75B1C734-42CB-4311-8905-2F41D09107C7}"/>
              </a:ext>
            </a:extLst>
          </p:cNvPr>
          <p:cNvSpPr>
            <a:spLocks noGrp="1"/>
          </p:cNvSpPr>
          <p:nvPr>
            <p:ph type="body" sz="quarter" idx="15"/>
          </p:nvPr>
        </p:nvSpPr>
        <p:spPr>
          <a:xfrm>
            <a:off x="7982704" y="2896564"/>
            <a:ext cx="4925188" cy="339247"/>
          </a:xfrm>
        </p:spPr>
        <p:txBody>
          <a:bodyPr rtlCol="0">
            <a:normAutofit fontScale="85000" lnSpcReduction="20000"/>
          </a:bodyPr>
          <a:lstStyle/>
          <a:p>
            <a:pPr rtl="0"/>
            <a:r>
              <a:rPr lang="it-IT" dirty="0"/>
              <a:t>   Benedetti Lorenzo</a:t>
            </a:r>
          </a:p>
        </p:txBody>
      </p:sp>
      <p:sp>
        <p:nvSpPr>
          <p:cNvPr id="3" name="CasellaDiTesto 2">
            <a:extLst>
              <a:ext uri="{FF2B5EF4-FFF2-40B4-BE49-F238E27FC236}">
                <a16:creationId xmlns:a16="http://schemas.microsoft.com/office/drawing/2014/main" id="{04E7A053-9439-1ABD-FB1B-5DF95490C369}"/>
              </a:ext>
            </a:extLst>
          </p:cNvPr>
          <p:cNvSpPr txBox="1"/>
          <p:nvPr/>
        </p:nvSpPr>
        <p:spPr>
          <a:xfrm>
            <a:off x="9274264" y="4156433"/>
            <a:ext cx="28018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err="1">
                <a:ln>
                  <a:noFill/>
                </a:ln>
                <a:solidFill>
                  <a:prstClr val="white"/>
                </a:solidFill>
                <a:effectLst/>
                <a:uLnTx/>
                <a:uFillTx/>
                <a:latin typeface="Bierstadt"/>
                <a:ea typeface="+mn-ea"/>
                <a:cs typeface="+mn-cs"/>
              </a:rPr>
              <a:t>Academic</a:t>
            </a:r>
            <a:r>
              <a:rPr kumimoji="0" lang="it-IT" sz="1800" b="0" i="0" u="none" strike="noStrike" kern="1200" cap="none" spc="0" normalizeH="0" baseline="0" noProof="0" dirty="0">
                <a:ln>
                  <a:noFill/>
                </a:ln>
                <a:solidFill>
                  <a:prstClr val="white"/>
                </a:solidFill>
                <a:effectLst/>
                <a:uLnTx/>
                <a:uFillTx/>
                <a:latin typeface="Bierstadt"/>
                <a:ea typeface="+mn-ea"/>
                <a:cs typeface="+mn-cs"/>
              </a:rPr>
              <a:t> </a:t>
            </a:r>
            <a:r>
              <a:rPr kumimoji="0" lang="it-IT" sz="1800" b="0" i="0" u="none" strike="noStrike" kern="1200" cap="none" spc="0" normalizeH="0" baseline="0" noProof="0" dirty="0" err="1">
                <a:ln>
                  <a:noFill/>
                </a:ln>
                <a:solidFill>
                  <a:prstClr val="white"/>
                </a:solidFill>
                <a:effectLst/>
                <a:uLnTx/>
                <a:uFillTx/>
                <a:latin typeface="Bierstadt"/>
                <a:ea typeface="+mn-ea"/>
                <a:cs typeface="+mn-cs"/>
              </a:rPr>
              <a:t>year</a:t>
            </a:r>
            <a:r>
              <a:rPr kumimoji="0" lang="it-IT" sz="1800" b="0" i="0" u="none" strike="noStrike" kern="1200" cap="none" spc="0" normalizeH="0" baseline="0" noProof="0" dirty="0">
                <a:ln>
                  <a:noFill/>
                </a:ln>
                <a:solidFill>
                  <a:prstClr val="white"/>
                </a:solidFill>
                <a:effectLst/>
                <a:uLnTx/>
                <a:uFillTx/>
                <a:latin typeface="Bierstadt"/>
                <a:ea typeface="+mn-ea"/>
                <a:cs typeface="+mn-cs"/>
              </a:rPr>
              <a:t> 2021-2022</a:t>
            </a:r>
          </a:p>
        </p:txBody>
      </p:sp>
      <p:pic>
        <p:nvPicPr>
          <p:cNvPr id="10" name="Immagine 9">
            <a:extLst>
              <a:ext uri="{FF2B5EF4-FFF2-40B4-BE49-F238E27FC236}">
                <a16:creationId xmlns:a16="http://schemas.microsoft.com/office/drawing/2014/main" id="{0EBCD37A-2D0D-5B07-E5B1-0EB9031CE5B4}"/>
              </a:ext>
            </a:extLst>
          </p:cNvPr>
          <p:cNvPicPr>
            <a:picLocks noChangeAspect="1"/>
          </p:cNvPicPr>
          <p:nvPr/>
        </p:nvPicPr>
        <p:blipFill>
          <a:blip r:embed="rId4"/>
          <a:stretch>
            <a:fillRect/>
          </a:stretch>
        </p:blipFill>
        <p:spPr>
          <a:xfrm>
            <a:off x="10389826" y="65087"/>
            <a:ext cx="1719221" cy="1505843"/>
          </a:xfrm>
          <a:prstGeom prst="rect">
            <a:avLst/>
          </a:prstGeom>
        </p:spPr>
      </p:pic>
    </p:spTree>
    <p:extLst>
      <p:ext uri="{BB962C8B-B14F-4D97-AF65-F5344CB8AC3E}">
        <p14:creationId xmlns:p14="http://schemas.microsoft.com/office/powerpoint/2010/main" val="770684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olo 22">
            <a:extLst>
              <a:ext uri="{FF2B5EF4-FFF2-40B4-BE49-F238E27FC236}">
                <a16:creationId xmlns:a16="http://schemas.microsoft.com/office/drawing/2014/main" id="{8A0965D6-0D20-40A0-8897-EDF8A7A464C5}"/>
              </a:ext>
            </a:extLst>
          </p:cNvPr>
          <p:cNvSpPr>
            <a:spLocks noGrp="1"/>
          </p:cNvSpPr>
          <p:nvPr>
            <p:ph type="title"/>
          </p:nvPr>
        </p:nvSpPr>
        <p:spPr>
          <a:xfrm>
            <a:off x="332934" y="1570930"/>
            <a:ext cx="5458267" cy="4675124"/>
          </a:xfrm>
        </p:spPr>
        <p:txBody>
          <a:bodyPr rtlCol="0"/>
          <a:lstStyle/>
          <a:p>
            <a:pPr rtl="0"/>
            <a:r>
              <a:rPr lang="it-IT" spc="200" dirty="0" err="1"/>
              <a:t>Fully</a:t>
            </a:r>
            <a:r>
              <a:rPr lang="it-IT" spc="200" dirty="0"/>
              <a:t> </a:t>
            </a:r>
            <a:r>
              <a:rPr lang="it-IT" spc="200" dirty="0" err="1"/>
              <a:t>autonomous</a:t>
            </a:r>
            <a:br>
              <a:rPr lang="it-IT" spc="200" dirty="0"/>
            </a:br>
            <a:endParaRPr lang="it-IT" spc="200" dirty="0"/>
          </a:p>
        </p:txBody>
      </p:sp>
      <p:pic>
        <p:nvPicPr>
          <p:cNvPr id="12" name="Immagine 11">
            <a:extLst>
              <a:ext uri="{FF2B5EF4-FFF2-40B4-BE49-F238E27FC236}">
                <a16:creationId xmlns:a16="http://schemas.microsoft.com/office/drawing/2014/main" id="{76DAA281-ED22-2E1A-734F-6B091BCAD211}"/>
              </a:ext>
            </a:extLst>
          </p:cNvPr>
          <p:cNvPicPr>
            <a:picLocks noChangeAspect="1"/>
          </p:cNvPicPr>
          <p:nvPr/>
        </p:nvPicPr>
        <p:blipFill>
          <a:blip r:embed="rId3"/>
          <a:srcRect/>
          <a:stretch/>
        </p:blipFill>
        <p:spPr>
          <a:xfrm>
            <a:off x="6096000" y="1570930"/>
            <a:ext cx="5593761" cy="4675124"/>
          </a:xfrm>
          <a:prstGeom prst="rect">
            <a:avLst/>
          </a:prstGeom>
        </p:spPr>
      </p:pic>
      <p:sp>
        <p:nvSpPr>
          <p:cNvPr id="21" name="Segnaposto testo 20">
            <a:extLst>
              <a:ext uri="{FF2B5EF4-FFF2-40B4-BE49-F238E27FC236}">
                <a16:creationId xmlns:a16="http://schemas.microsoft.com/office/drawing/2014/main" id="{408A0238-6F38-8685-056E-568FBF5E105C}"/>
              </a:ext>
            </a:extLst>
          </p:cNvPr>
          <p:cNvSpPr>
            <a:spLocks noGrp="1"/>
          </p:cNvSpPr>
          <p:nvPr>
            <p:ph type="body" sz="quarter" idx="18"/>
          </p:nvPr>
        </p:nvSpPr>
        <p:spPr>
          <a:xfrm>
            <a:off x="676552" y="3292625"/>
            <a:ext cx="4771030" cy="801073"/>
          </a:xfrm>
        </p:spPr>
        <p:txBody>
          <a:bodyPr>
            <a:noAutofit/>
          </a:bodyPr>
          <a:lstStyle/>
          <a:p>
            <a:pPr marL="285750" indent="-285750">
              <a:buFont typeface="Arial" panose="020B0604020202020204" pitchFamily="34" charset="0"/>
              <a:buChar char="•"/>
            </a:pPr>
            <a:r>
              <a:rPr lang="en-US" sz="2000" dirty="0" err="1"/>
              <a:t>AmbuBot</a:t>
            </a:r>
            <a:r>
              <a:rPr lang="en-US" sz="2000" dirty="0"/>
              <a:t> can accomplish required activities without constant human guidance in this mode.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err="1"/>
              <a:t>Ambu</a:t>
            </a:r>
            <a:r>
              <a:rPr lang="en-US" sz="2000" dirty="0"/>
              <a:t>-bot performs AED on its own without constant human supervision. </a:t>
            </a:r>
          </a:p>
        </p:txBody>
      </p:sp>
      <p:pic>
        <p:nvPicPr>
          <p:cNvPr id="34" name="Immagine 33">
            <a:extLst>
              <a:ext uri="{FF2B5EF4-FFF2-40B4-BE49-F238E27FC236}">
                <a16:creationId xmlns:a16="http://schemas.microsoft.com/office/drawing/2014/main" id="{3F49906E-94C5-41E2-3083-19625B50755D}"/>
              </a:ext>
            </a:extLst>
          </p:cNvPr>
          <p:cNvPicPr>
            <a:picLocks noChangeAspect="1"/>
          </p:cNvPicPr>
          <p:nvPr/>
        </p:nvPicPr>
        <p:blipFill>
          <a:blip r:embed="rId4"/>
          <a:stretch>
            <a:fillRect/>
          </a:stretch>
        </p:blipFill>
        <p:spPr>
          <a:xfrm>
            <a:off x="10389826" y="65087"/>
            <a:ext cx="1719221" cy="1505843"/>
          </a:xfrm>
          <a:prstGeom prst="rect">
            <a:avLst/>
          </a:prstGeom>
        </p:spPr>
      </p:pic>
      <p:sp>
        <p:nvSpPr>
          <p:cNvPr id="2" name="Segnaposto numero diapositiva 1">
            <a:extLst>
              <a:ext uri="{FF2B5EF4-FFF2-40B4-BE49-F238E27FC236}">
                <a16:creationId xmlns:a16="http://schemas.microsoft.com/office/drawing/2014/main" id="{BFCDA16E-6FAE-16A8-1E63-0975EBBBB12B}"/>
              </a:ext>
            </a:extLst>
          </p:cNvPr>
          <p:cNvSpPr>
            <a:spLocks noGrp="1"/>
          </p:cNvSpPr>
          <p:nvPr>
            <p:ph type="sldNum" sz="quarter" idx="12"/>
          </p:nvPr>
        </p:nvSpPr>
        <p:spPr/>
        <p:txBody>
          <a:bodyPr/>
          <a:lstStyle/>
          <a:p>
            <a:pPr rtl="0"/>
            <a:fld id="{A402E4C0-AD5E-4E8C-9F21-7CCE474BDCEB}" type="slidenum">
              <a:rPr lang="it-IT" noProof="0" smtClean="0"/>
              <a:t>10</a:t>
            </a:fld>
            <a:endParaRPr lang="it-IT" noProof="0"/>
          </a:p>
        </p:txBody>
      </p:sp>
    </p:spTree>
    <p:extLst>
      <p:ext uri="{BB962C8B-B14F-4D97-AF65-F5344CB8AC3E}">
        <p14:creationId xmlns:p14="http://schemas.microsoft.com/office/powerpoint/2010/main" val="3408672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olo 22">
            <a:extLst>
              <a:ext uri="{FF2B5EF4-FFF2-40B4-BE49-F238E27FC236}">
                <a16:creationId xmlns:a16="http://schemas.microsoft.com/office/drawing/2014/main" id="{8A0965D6-0D20-40A0-8897-EDF8A7A464C5}"/>
              </a:ext>
            </a:extLst>
          </p:cNvPr>
          <p:cNvSpPr>
            <a:spLocks noGrp="1"/>
          </p:cNvSpPr>
          <p:nvPr>
            <p:ph type="title"/>
          </p:nvPr>
        </p:nvSpPr>
        <p:spPr>
          <a:xfrm>
            <a:off x="332934" y="1570930"/>
            <a:ext cx="5458267" cy="4675124"/>
          </a:xfrm>
        </p:spPr>
        <p:txBody>
          <a:bodyPr rtlCol="0"/>
          <a:lstStyle/>
          <a:p>
            <a:pPr rtl="0"/>
            <a:r>
              <a:rPr lang="it-IT" spc="200" dirty="0"/>
              <a:t>Tele-control</a:t>
            </a:r>
            <a:br>
              <a:rPr lang="it-IT" spc="200" dirty="0"/>
            </a:br>
            <a:endParaRPr lang="it-IT" spc="200" dirty="0"/>
          </a:p>
        </p:txBody>
      </p:sp>
      <p:pic>
        <p:nvPicPr>
          <p:cNvPr id="12" name="Immagine 11">
            <a:extLst>
              <a:ext uri="{FF2B5EF4-FFF2-40B4-BE49-F238E27FC236}">
                <a16:creationId xmlns:a16="http://schemas.microsoft.com/office/drawing/2014/main" id="{76DAA281-ED22-2E1A-734F-6B091BCAD211}"/>
              </a:ext>
            </a:extLst>
          </p:cNvPr>
          <p:cNvPicPr>
            <a:picLocks noChangeAspect="1"/>
          </p:cNvPicPr>
          <p:nvPr/>
        </p:nvPicPr>
        <p:blipFill>
          <a:blip r:embed="rId3"/>
          <a:srcRect/>
          <a:stretch/>
        </p:blipFill>
        <p:spPr>
          <a:xfrm>
            <a:off x="6096000" y="1570929"/>
            <a:ext cx="5593761" cy="4675123"/>
          </a:xfrm>
          <a:prstGeom prst="rect">
            <a:avLst/>
          </a:prstGeom>
        </p:spPr>
      </p:pic>
      <p:sp>
        <p:nvSpPr>
          <p:cNvPr id="21" name="Segnaposto testo 20">
            <a:extLst>
              <a:ext uri="{FF2B5EF4-FFF2-40B4-BE49-F238E27FC236}">
                <a16:creationId xmlns:a16="http://schemas.microsoft.com/office/drawing/2014/main" id="{408A0238-6F38-8685-056E-568FBF5E105C}"/>
              </a:ext>
            </a:extLst>
          </p:cNvPr>
          <p:cNvSpPr>
            <a:spLocks noGrp="1"/>
          </p:cNvSpPr>
          <p:nvPr>
            <p:ph type="body" sz="quarter" idx="18"/>
          </p:nvPr>
        </p:nvSpPr>
        <p:spPr>
          <a:xfrm>
            <a:off x="676552" y="2627927"/>
            <a:ext cx="4771030" cy="801073"/>
          </a:xfrm>
        </p:spPr>
        <p:txBody>
          <a:bodyPr>
            <a:noAutofit/>
          </a:bodyPr>
          <a:lstStyle/>
          <a:p>
            <a:pPr marL="285750" indent="-285750">
              <a:buFont typeface="Arial" panose="020B0604020202020204" pitchFamily="34" charset="0"/>
              <a:buChar char="•"/>
            </a:pPr>
            <a:r>
              <a:rPr lang="en-US" sz="2000" dirty="0"/>
              <a:t>Tele-control uses a visual display and a control pad to help the human operator in navigating the </a:t>
            </a:r>
            <a:r>
              <a:rPr lang="en-US" sz="2000" dirty="0" err="1"/>
              <a:t>AmbuBot</a:t>
            </a:r>
            <a:r>
              <a:rPr lang="en-US" sz="2000" dirty="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Human operators will give precise instructions to the victims.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This is the main modality through which </a:t>
            </a:r>
            <a:r>
              <a:rPr lang="en-US" sz="2000" dirty="0" err="1"/>
              <a:t>AmbuBot</a:t>
            </a:r>
            <a:r>
              <a:rPr lang="en-US" sz="2000" dirty="0"/>
              <a:t> is dispatched.</a:t>
            </a:r>
          </a:p>
        </p:txBody>
      </p:sp>
      <p:pic>
        <p:nvPicPr>
          <p:cNvPr id="34" name="Immagine 33">
            <a:extLst>
              <a:ext uri="{FF2B5EF4-FFF2-40B4-BE49-F238E27FC236}">
                <a16:creationId xmlns:a16="http://schemas.microsoft.com/office/drawing/2014/main" id="{3F49906E-94C5-41E2-3083-19625B50755D}"/>
              </a:ext>
            </a:extLst>
          </p:cNvPr>
          <p:cNvPicPr>
            <a:picLocks noChangeAspect="1"/>
          </p:cNvPicPr>
          <p:nvPr/>
        </p:nvPicPr>
        <p:blipFill>
          <a:blip r:embed="rId4"/>
          <a:stretch>
            <a:fillRect/>
          </a:stretch>
        </p:blipFill>
        <p:spPr>
          <a:xfrm>
            <a:off x="10389826" y="65087"/>
            <a:ext cx="1719221" cy="1505843"/>
          </a:xfrm>
          <a:prstGeom prst="rect">
            <a:avLst/>
          </a:prstGeom>
        </p:spPr>
      </p:pic>
      <p:sp>
        <p:nvSpPr>
          <p:cNvPr id="2" name="Segnaposto numero diapositiva 1">
            <a:extLst>
              <a:ext uri="{FF2B5EF4-FFF2-40B4-BE49-F238E27FC236}">
                <a16:creationId xmlns:a16="http://schemas.microsoft.com/office/drawing/2014/main" id="{11203608-E17D-CF44-716B-16DB7DB564EB}"/>
              </a:ext>
            </a:extLst>
          </p:cNvPr>
          <p:cNvSpPr>
            <a:spLocks noGrp="1"/>
          </p:cNvSpPr>
          <p:nvPr>
            <p:ph type="sldNum" sz="quarter" idx="12"/>
          </p:nvPr>
        </p:nvSpPr>
        <p:spPr/>
        <p:txBody>
          <a:bodyPr/>
          <a:lstStyle/>
          <a:p>
            <a:pPr rtl="0"/>
            <a:fld id="{A402E4C0-AD5E-4E8C-9F21-7CCE474BDCEB}" type="slidenum">
              <a:rPr lang="it-IT" noProof="0" smtClean="0"/>
              <a:t>11</a:t>
            </a:fld>
            <a:endParaRPr lang="it-IT" noProof="0"/>
          </a:p>
        </p:txBody>
      </p:sp>
    </p:spTree>
    <p:extLst>
      <p:ext uri="{BB962C8B-B14F-4D97-AF65-F5344CB8AC3E}">
        <p14:creationId xmlns:p14="http://schemas.microsoft.com/office/powerpoint/2010/main" val="728081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testo 8">
            <a:extLst>
              <a:ext uri="{FF2B5EF4-FFF2-40B4-BE49-F238E27FC236}">
                <a16:creationId xmlns:a16="http://schemas.microsoft.com/office/drawing/2014/main" id="{FF8074AF-AED2-0E37-0196-85F8F3D577C9}"/>
              </a:ext>
            </a:extLst>
          </p:cNvPr>
          <p:cNvSpPr>
            <a:spLocks noGrp="1"/>
          </p:cNvSpPr>
          <p:nvPr>
            <p:ph type="body" sz="quarter" idx="29"/>
          </p:nvPr>
        </p:nvSpPr>
        <p:spPr>
          <a:xfrm>
            <a:off x="527298" y="288191"/>
            <a:ext cx="4482024" cy="665966"/>
          </a:xfrm>
        </p:spPr>
        <p:txBody>
          <a:bodyPr/>
          <a:lstStyle/>
          <a:p>
            <a:r>
              <a:rPr kumimoji="0" lang="it-IT" sz="2800" b="1" i="0" u="none" strike="noStrike" kern="1200" cap="all" spc="400" normalizeH="0" baseline="0" noProof="0" dirty="0" err="1">
                <a:ln w="19050">
                  <a:solidFill>
                    <a:srgbClr val="15C7C7"/>
                  </a:solidFill>
                </a:ln>
                <a:solidFill>
                  <a:schemeClr val="accent2"/>
                </a:solidFill>
                <a:effectLst/>
                <a:uLnTx/>
                <a:uFillTx/>
                <a:latin typeface="Arial" panose="020B0604020202020204" pitchFamily="34" charset="0"/>
                <a:ea typeface="+mj-ea"/>
                <a:cs typeface="Arial" panose="020B0604020202020204" pitchFamily="34" charset="0"/>
              </a:rPr>
              <a:t>Ambubot</a:t>
            </a:r>
            <a:r>
              <a:rPr kumimoji="0" lang="it-IT" sz="2800" b="1" i="0" u="none" strike="noStrike" kern="1200" cap="all" spc="400" normalizeH="0" baseline="0" noProof="0" dirty="0">
                <a:ln w="19050">
                  <a:solidFill>
                    <a:srgbClr val="15C7C7"/>
                  </a:solidFill>
                </a:ln>
                <a:solidFill>
                  <a:schemeClr val="accent2"/>
                </a:solidFill>
                <a:effectLst/>
                <a:uLnTx/>
                <a:uFillTx/>
                <a:latin typeface="Arial" panose="020B0604020202020204" pitchFamily="34" charset="0"/>
                <a:ea typeface="+mj-ea"/>
                <a:cs typeface="Arial" panose="020B0604020202020204" pitchFamily="34" charset="0"/>
              </a:rPr>
              <a:t> loop</a:t>
            </a:r>
            <a:endParaRPr lang="it-IT" dirty="0">
              <a:solidFill>
                <a:schemeClr val="accent2"/>
              </a:solidFill>
            </a:endParaRPr>
          </a:p>
        </p:txBody>
      </p:sp>
      <p:sp>
        <p:nvSpPr>
          <p:cNvPr id="12" name="CasellaDiTesto 11">
            <a:extLst>
              <a:ext uri="{FF2B5EF4-FFF2-40B4-BE49-F238E27FC236}">
                <a16:creationId xmlns:a16="http://schemas.microsoft.com/office/drawing/2014/main" id="{C8F6417A-FCFF-3504-495D-57D139627212}"/>
              </a:ext>
            </a:extLst>
          </p:cNvPr>
          <p:cNvSpPr txBox="1"/>
          <p:nvPr/>
        </p:nvSpPr>
        <p:spPr>
          <a:xfrm>
            <a:off x="527298" y="1020977"/>
            <a:ext cx="10826502" cy="5416868"/>
          </a:xfrm>
          <a:prstGeom prst="rect">
            <a:avLst/>
          </a:prstGeom>
          <a:noFill/>
        </p:spPr>
        <p:txBody>
          <a:bodyPr wrap="square" rtlCol="0">
            <a:spAutoFit/>
          </a:bodyPr>
          <a:lstStyle/>
          <a:p>
            <a:endParaRPr lang="en-US" dirty="0">
              <a:solidFill>
                <a:schemeClr val="bg1"/>
              </a:solidFill>
            </a:endParaRPr>
          </a:p>
          <a:p>
            <a:r>
              <a:rPr lang="en-US" sz="2000" dirty="0">
                <a:solidFill>
                  <a:schemeClr val="bg1"/>
                </a:solidFill>
              </a:rPr>
              <a:t>The </a:t>
            </a:r>
            <a:r>
              <a:rPr lang="en-US" sz="2000" dirty="0" err="1">
                <a:solidFill>
                  <a:schemeClr val="bg1"/>
                </a:solidFill>
              </a:rPr>
              <a:t>AmbuBot</a:t>
            </a:r>
            <a:r>
              <a:rPr lang="en-US" sz="2000" dirty="0">
                <a:solidFill>
                  <a:schemeClr val="bg1"/>
                </a:solidFill>
              </a:rPr>
              <a:t> loop may be divided into three modules: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sz="2000" dirty="0">
                <a:solidFill>
                  <a:schemeClr val="bg1"/>
                </a:solidFill>
              </a:rPr>
              <a:t>The accelerometer and gyroscope create pitch and roll estimations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sz="2000" dirty="0">
                <a:solidFill>
                  <a:schemeClr val="bg1"/>
                </a:solidFill>
              </a:rPr>
              <a:t>The compass generates yaw estimation. </a:t>
            </a:r>
          </a:p>
          <a:p>
            <a:endParaRPr lang="en-US" sz="2000" dirty="0">
              <a:solidFill>
                <a:schemeClr val="bg1"/>
              </a:solidFill>
            </a:endParaRPr>
          </a:p>
          <a:p>
            <a:r>
              <a:rPr lang="en-US" sz="2000" dirty="0">
                <a:solidFill>
                  <a:schemeClr val="bg1"/>
                </a:solidFill>
              </a:rPr>
              <a:t>EKF’s two correction stages: </a:t>
            </a:r>
          </a:p>
          <a:p>
            <a:endParaRPr lang="en-US" sz="2000" dirty="0">
              <a:solidFill>
                <a:schemeClr val="bg1"/>
              </a:solidFill>
            </a:endParaRPr>
          </a:p>
          <a:p>
            <a:pPr marL="342900" indent="-342900">
              <a:buFont typeface="+mj-lt"/>
              <a:buAutoNum type="arabicPeriod"/>
            </a:pPr>
            <a:r>
              <a:rPr lang="en-US" sz="2000" dirty="0">
                <a:solidFill>
                  <a:schemeClr val="bg1"/>
                </a:solidFill>
              </a:rPr>
              <a:t>The first used data from the accelerometer to correct the system state</a:t>
            </a:r>
          </a:p>
          <a:p>
            <a:pPr marL="342900" indent="-342900">
              <a:buFont typeface="+mj-lt"/>
              <a:buAutoNum type="arabicPeriod"/>
            </a:pPr>
            <a:r>
              <a:rPr lang="en-US" sz="2000" dirty="0">
                <a:solidFill>
                  <a:schemeClr val="bg1"/>
                </a:solidFill>
              </a:rPr>
              <a:t>The second used data from the magnetic compass to adjust the angular position.</a:t>
            </a:r>
          </a:p>
          <a:p>
            <a:endParaRPr lang="en-US" sz="2000" dirty="0">
              <a:solidFill>
                <a:schemeClr val="bg1"/>
              </a:solidFill>
            </a:endParaRPr>
          </a:p>
          <a:p>
            <a:r>
              <a:rPr lang="en-US" sz="2000" dirty="0">
                <a:solidFill>
                  <a:schemeClr val="bg1"/>
                </a:solidFill>
              </a:rPr>
              <a:t>Extended Kalman Filter as a sensor fusion method and a quaternion to represent angular position data throughout system modeling and design.</a:t>
            </a:r>
          </a:p>
        </p:txBody>
      </p:sp>
      <p:pic>
        <p:nvPicPr>
          <p:cNvPr id="13" name="Immagine 12">
            <a:extLst>
              <a:ext uri="{FF2B5EF4-FFF2-40B4-BE49-F238E27FC236}">
                <a16:creationId xmlns:a16="http://schemas.microsoft.com/office/drawing/2014/main" id="{8940829C-2B90-9B10-F7AE-2BA6EDFAA533}"/>
              </a:ext>
            </a:extLst>
          </p:cNvPr>
          <p:cNvPicPr>
            <a:picLocks noChangeAspect="1"/>
          </p:cNvPicPr>
          <p:nvPr/>
        </p:nvPicPr>
        <p:blipFill>
          <a:blip r:embed="rId3"/>
          <a:stretch>
            <a:fillRect/>
          </a:stretch>
        </p:blipFill>
        <p:spPr>
          <a:xfrm>
            <a:off x="10389826" y="65087"/>
            <a:ext cx="1719221" cy="1505843"/>
          </a:xfrm>
          <a:prstGeom prst="rect">
            <a:avLst/>
          </a:prstGeom>
        </p:spPr>
      </p:pic>
      <p:cxnSp>
        <p:nvCxnSpPr>
          <p:cNvPr id="15" name="Connettore 2 14">
            <a:extLst>
              <a:ext uri="{FF2B5EF4-FFF2-40B4-BE49-F238E27FC236}">
                <a16:creationId xmlns:a16="http://schemas.microsoft.com/office/drawing/2014/main" id="{78A81A13-8A34-8F54-31F8-0B0B00102E0C}"/>
              </a:ext>
            </a:extLst>
          </p:cNvPr>
          <p:cNvCxnSpPr>
            <a:cxnSpLocks/>
          </p:cNvCxnSpPr>
          <p:nvPr/>
        </p:nvCxnSpPr>
        <p:spPr>
          <a:xfrm flipV="1">
            <a:off x="6566452" y="987565"/>
            <a:ext cx="940904" cy="4638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7FBD144D-8B01-E630-393F-EB1AC6509608}"/>
              </a:ext>
            </a:extLst>
          </p:cNvPr>
          <p:cNvSpPr txBox="1"/>
          <p:nvPr/>
        </p:nvSpPr>
        <p:spPr>
          <a:xfrm>
            <a:off x="7499706" y="770804"/>
            <a:ext cx="2589519" cy="400110"/>
          </a:xfrm>
          <a:prstGeom prst="rect">
            <a:avLst/>
          </a:prstGeom>
          <a:noFill/>
        </p:spPr>
        <p:txBody>
          <a:bodyPr wrap="square" rtlCol="0">
            <a:spAutoFit/>
          </a:bodyPr>
          <a:lstStyle/>
          <a:p>
            <a:r>
              <a:rPr lang="en-US" sz="2000" dirty="0">
                <a:solidFill>
                  <a:schemeClr val="bg1"/>
                </a:solidFill>
              </a:rPr>
              <a:t>The Control module</a:t>
            </a:r>
            <a:endParaRPr lang="it-IT" sz="2000" dirty="0"/>
          </a:p>
        </p:txBody>
      </p:sp>
      <p:cxnSp>
        <p:nvCxnSpPr>
          <p:cNvPr id="20" name="Connettore 2 19">
            <a:extLst>
              <a:ext uri="{FF2B5EF4-FFF2-40B4-BE49-F238E27FC236}">
                <a16:creationId xmlns:a16="http://schemas.microsoft.com/office/drawing/2014/main" id="{6B8A2C4C-143B-078B-1765-73696F05536E}"/>
              </a:ext>
            </a:extLst>
          </p:cNvPr>
          <p:cNvCxnSpPr>
            <a:cxnSpLocks/>
          </p:cNvCxnSpPr>
          <p:nvPr/>
        </p:nvCxnSpPr>
        <p:spPr>
          <a:xfrm>
            <a:off x="6566452" y="1552211"/>
            <a:ext cx="94090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138501EE-528D-1886-E241-89C637761CF1}"/>
              </a:ext>
            </a:extLst>
          </p:cNvPr>
          <p:cNvCxnSpPr>
            <a:cxnSpLocks/>
          </p:cNvCxnSpPr>
          <p:nvPr/>
        </p:nvCxnSpPr>
        <p:spPr>
          <a:xfrm>
            <a:off x="6574342" y="1628270"/>
            <a:ext cx="940904" cy="5113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CasellaDiTesto 30">
            <a:extLst>
              <a:ext uri="{FF2B5EF4-FFF2-40B4-BE49-F238E27FC236}">
                <a16:creationId xmlns:a16="http://schemas.microsoft.com/office/drawing/2014/main" id="{4C7C6B62-CB2C-66E3-B756-45B0BF33AF9F}"/>
              </a:ext>
            </a:extLst>
          </p:cNvPr>
          <p:cNvSpPr txBox="1"/>
          <p:nvPr/>
        </p:nvSpPr>
        <p:spPr>
          <a:xfrm>
            <a:off x="7499706" y="1350569"/>
            <a:ext cx="2928730" cy="400110"/>
          </a:xfrm>
          <a:prstGeom prst="rect">
            <a:avLst/>
          </a:prstGeom>
          <a:noFill/>
        </p:spPr>
        <p:txBody>
          <a:bodyPr wrap="square" rtlCol="0">
            <a:spAutoFit/>
          </a:bodyPr>
          <a:lstStyle/>
          <a:p>
            <a:r>
              <a:rPr lang="en-US" sz="2000" dirty="0">
                <a:solidFill>
                  <a:schemeClr val="bg1"/>
                </a:solidFill>
              </a:rPr>
              <a:t>The Observation module</a:t>
            </a:r>
            <a:endParaRPr lang="it-IT" sz="2000" dirty="0"/>
          </a:p>
        </p:txBody>
      </p:sp>
      <p:sp>
        <p:nvSpPr>
          <p:cNvPr id="32" name="CasellaDiTesto 31">
            <a:extLst>
              <a:ext uri="{FF2B5EF4-FFF2-40B4-BE49-F238E27FC236}">
                <a16:creationId xmlns:a16="http://schemas.microsoft.com/office/drawing/2014/main" id="{E26B9CB2-4BD5-3A84-2C5A-A1E01C787B48}"/>
              </a:ext>
            </a:extLst>
          </p:cNvPr>
          <p:cNvSpPr txBox="1"/>
          <p:nvPr/>
        </p:nvSpPr>
        <p:spPr>
          <a:xfrm>
            <a:off x="7479348" y="1949146"/>
            <a:ext cx="4144211" cy="400110"/>
          </a:xfrm>
          <a:prstGeom prst="rect">
            <a:avLst/>
          </a:prstGeom>
          <a:noFill/>
        </p:spPr>
        <p:txBody>
          <a:bodyPr wrap="none" rtlCol="0">
            <a:spAutoFit/>
          </a:bodyPr>
          <a:lstStyle/>
          <a:p>
            <a:r>
              <a:rPr lang="en-US" sz="2000" dirty="0">
                <a:solidFill>
                  <a:schemeClr val="bg1"/>
                </a:solidFill>
              </a:rPr>
              <a:t>The estimating module utilizing EKF.</a:t>
            </a:r>
            <a:endParaRPr lang="it-IT" sz="2000" dirty="0"/>
          </a:p>
        </p:txBody>
      </p:sp>
      <p:sp>
        <p:nvSpPr>
          <p:cNvPr id="2" name="Segnaposto numero diapositiva 1">
            <a:extLst>
              <a:ext uri="{FF2B5EF4-FFF2-40B4-BE49-F238E27FC236}">
                <a16:creationId xmlns:a16="http://schemas.microsoft.com/office/drawing/2014/main" id="{1A783D5F-5833-FD95-ED29-A5D626841BA4}"/>
              </a:ext>
            </a:extLst>
          </p:cNvPr>
          <p:cNvSpPr>
            <a:spLocks noGrp="1"/>
          </p:cNvSpPr>
          <p:nvPr>
            <p:ph type="sldNum" sz="quarter" idx="12"/>
          </p:nvPr>
        </p:nvSpPr>
        <p:spPr/>
        <p:txBody>
          <a:bodyPr/>
          <a:lstStyle/>
          <a:p>
            <a:pPr rtl="0"/>
            <a:fld id="{A402E4C0-AD5E-4E8C-9F21-7CCE474BDCEB}" type="slidenum">
              <a:rPr lang="it-IT" noProof="0" smtClean="0"/>
              <a:t>12</a:t>
            </a:fld>
            <a:endParaRPr lang="it-IT" noProof="0"/>
          </a:p>
        </p:txBody>
      </p:sp>
    </p:spTree>
    <p:extLst>
      <p:ext uri="{BB962C8B-B14F-4D97-AF65-F5344CB8AC3E}">
        <p14:creationId xmlns:p14="http://schemas.microsoft.com/office/powerpoint/2010/main" val="1057146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testo 8">
            <a:extLst>
              <a:ext uri="{FF2B5EF4-FFF2-40B4-BE49-F238E27FC236}">
                <a16:creationId xmlns:a16="http://schemas.microsoft.com/office/drawing/2014/main" id="{FF8074AF-AED2-0E37-0196-85F8F3D577C9}"/>
              </a:ext>
            </a:extLst>
          </p:cNvPr>
          <p:cNvSpPr>
            <a:spLocks noGrp="1"/>
          </p:cNvSpPr>
          <p:nvPr>
            <p:ph type="body" sz="quarter" idx="29"/>
          </p:nvPr>
        </p:nvSpPr>
        <p:spPr>
          <a:xfrm>
            <a:off x="527298" y="288191"/>
            <a:ext cx="4482024" cy="665966"/>
          </a:xfrm>
        </p:spPr>
        <p:txBody>
          <a:bodyPr/>
          <a:lstStyle/>
          <a:p>
            <a:r>
              <a:rPr kumimoji="0" lang="it-IT" sz="2800" b="1" i="0" u="none" strike="noStrike" kern="1200" cap="all" spc="400" normalizeH="0" baseline="0" noProof="0" dirty="0" err="1">
                <a:ln w="19050">
                  <a:solidFill>
                    <a:srgbClr val="15C7C7"/>
                  </a:solidFill>
                </a:ln>
                <a:solidFill>
                  <a:schemeClr val="accent2"/>
                </a:solidFill>
                <a:effectLst/>
                <a:uLnTx/>
                <a:uFillTx/>
                <a:latin typeface="Arial" panose="020B0604020202020204" pitchFamily="34" charset="0"/>
                <a:ea typeface="+mj-ea"/>
                <a:cs typeface="Arial" panose="020B0604020202020204" pitchFamily="34" charset="0"/>
              </a:rPr>
              <a:t>Ambubot</a:t>
            </a:r>
            <a:r>
              <a:rPr kumimoji="0" lang="it-IT" sz="2800" b="1" i="0" u="none" strike="noStrike" kern="1200" cap="all" spc="400" normalizeH="0" baseline="0" noProof="0" dirty="0">
                <a:ln w="19050">
                  <a:solidFill>
                    <a:srgbClr val="15C7C7"/>
                  </a:solidFill>
                </a:ln>
                <a:solidFill>
                  <a:schemeClr val="accent2"/>
                </a:solidFill>
                <a:effectLst/>
                <a:uLnTx/>
                <a:uFillTx/>
                <a:latin typeface="Arial" panose="020B0604020202020204" pitchFamily="34" charset="0"/>
                <a:ea typeface="+mj-ea"/>
                <a:cs typeface="Arial" panose="020B0604020202020204" pitchFamily="34" charset="0"/>
              </a:rPr>
              <a:t> loop</a:t>
            </a:r>
            <a:endParaRPr lang="it-IT" dirty="0">
              <a:solidFill>
                <a:schemeClr val="accent2"/>
              </a:solidFill>
            </a:endParaRPr>
          </a:p>
        </p:txBody>
      </p:sp>
      <p:pic>
        <p:nvPicPr>
          <p:cNvPr id="13" name="Immagine 12">
            <a:extLst>
              <a:ext uri="{FF2B5EF4-FFF2-40B4-BE49-F238E27FC236}">
                <a16:creationId xmlns:a16="http://schemas.microsoft.com/office/drawing/2014/main" id="{8940829C-2B90-9B10-F7AE-2BA6EDFAA533}"/>
              </a:ext>
            </a:extLst>
          </p:cNvPr>
          <p:cNvPicPr>
            <a:picLocks noChangeAspect="1"/>
          </p:cNvPicPr>
          <p:nvPr/>
        </p:nvPicPr>
        <p:blipFill>
          <a:blip r:embed="rId3"/>
          <a:stretch>
            <a:fillRect/>
          </a:stretch>
        </p:blipFill>
        <p:spPr>
          <a:xfrm>
            <a:off x="10389826" y="65087"/>
            <a:ext cx="1719221" cy="1505843"/>
          </a:xfrm>
          <a:prstGeom prst="rect">
            <a:avLst/>
          </a:prstGeom>
        </p:spPr>
      </p:pic>
      <p:pic>
        <p:nvPicPr>
          <p:cNvPr id="3" name="Immagine 2">
            <a:extLst>
              <a:ext uri="{FF2B5EF4-FFF2-40B4-BE49-F238E27FC236}">
                <a16:creationId xmlns:a16="http://schemas.microsoft.com/office/drawing/2014/main" id="{77D53D02-62D9-F77D-742E-AD6376DC414F}"/>
              </a:ext>
            </a:extLst>
          </p:cNvPr>
          <p:cNvPicPr>
            <a:picLocks noChangeAspect="1"/>
          </p:cNvPicPr>
          <p:nvPr/>
        </p:nvPicPr>
        <p:blipFill>
          <a:blip r:embed="rId4"/>
          <a:srcRect/>
          <a:stretch/>
        </p:blipFill>
        <p:spPr>
          <a:xfrm>
            <a:off x="1282607" y="954157"/>
            <a:ext cx="8806375" cy="5402193"/>
          </a:xfrm>
          <a:prstGeom prst="rect">
            <a:avLst/>
          </a:prstGeom>
        </p:spPr>
      </p:pic>
      <p:sp>
        <p:nvSpPr>
          <p:cNvPr id="2" name="Segnaposto numero diapositiva 1">
            <a:extLst>
              <a:ext uri="{FF2B5EF4-FFF2-40B4-BE49-F238E27FC236}">
                <a16:creationId xmlns:a16="http://schemas.microsoft.com/office/drawing/2014/main" id="{13CACA23-7735-7D41-EDD1-3B5F4A9EF481}"/>
              </a:ext>
            </a:extLst>
          </p:cNvPr>
          <p:cNvSpPr>
            <a:spLocks noGrp="1"/>
          </p:cNvSpPr>
          <p:nvPr>
            <p:ph type="sldNum" sz="quarter" idx="12"/>
          </p:nvPr>
        </p:nvSpPr>
        <p:spPr/>
        <p:txBody>
          <a:bodyPr/>
          <a:lstStyle/>
          <a:p>
            <a:pPr rtl="0"/>
            <a:fld id="{A402E4C0-AD5E-4E8C-9F21-7CCE474BDCEB}" type="slidenum">
              <a:rPr lang="it-IT" noProof="0" smtClean="0"/>
              <a:t>13</a:t>
            </a:fld>
            <a:endParaRPr lang="it-IT" noProof="0"/>
          </a:p>
        </p:txBody>
      </p:sp>
    </p:spTree>
    <p:extLst>
      <p:ext uri="{BB962C8B-B14F-4D97-AF65-F5344CB8AC3E}">
        <p14:creationId xmlns:p14="http://schemas.microsoft.com/office/powerpoint/2010/main" val="2461983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olo 14">
            <a:extLst>
              <a:ext uri="{FF2B5EF4-FFF2-40B4-BE49-F238E27FC236}">
                <a16:creationId xmlns:a16="http://schemas.microsoft.com/office/drawing/2014/main" id="{1A351523-BE9E-4047-8916-20F1F4A9FB16}"/>
              </a:ext>
            </a:extLst>
          </p:cNvPr>
          <p:cNvSpPr>
            <a:spLocks noGrp="1"/>
          </p:cNvSpPr>
          <p:nvPr>
            <p:ph type="title"/>
          </p:nvPr>
        </p:nvSpPr>
        <p:spPr>
          <a:xfrm>
            <a:off x="528270" y="210609"/>
            <a:ext cx="6850476" cy="466344"/>
          </a:xfrm>
        </p:spPr>
        <p:txBody>
          <a:bodyPr rtlCol="0"/>
          <a:lstStyle/>
          <a:p>
            <a:pPr rtl="0"/>
            <a:r>
              <a:rPr lang="it-IT" sz="2800" i="0" u="none" strike="noStrike" kern="1200" cap="all" spc="400" normalizeH="0" dirty="0">
                <a:ln w="19050">
                  <a:solidFill>
                    <a:schemeClr val="accent6"/>
                  </a:solidFill>
                </a:ln>
                <a:noFill/>
                <a:effectLst/>
                <a:uLnTx/>
                <a:uFillTx/>
                <a:ea typeface="+mn-ea"/>
              </a:rPr>
              <a:t>Future </a:t>
            </a:r>
            <a:r>
              <a:rPr lang="it-IT" sz="2800" i="0" u="none" strike="noStrike" kern="1200" cap="all" spc="400" normalizeH="0" dirty="0" err="1">
                <a:ln w="19050">
                  <a:solidFill>
                    <a:schemeClr val="accent6"/>
                  </a:solidFill>
                </a:ln>
                <a:noFill/>
                <a:effectLst/>
                <a:uLnTx/>
                <a:uFillTx/>
                <a:ea typeface="+mn-ea"/>
              </a:rPr>
              <a:t>ideas</a:t>
            </a:r>
            <a:endParaRPr lang="it-IT" dirty="0"/>
          </a:p>
        </p:txBody>
      </p:sp>
      <p:sp>
        <p:nvSpPr>
          <p:cNvPr id="9" name="Segnaposto numero diapositiva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it-IT" smtClean="0"/>
              <a:pPr rtl="0"/>
              <a:t>14</a:t>
            </a:fld>
            <a:endParaRPr lang="it-IT"/>
          </a:p>
        </p:txBody>
      </p:sp>
      <p:sp>
        <p:nvSpPr>
          <p:cNvPr id="17" name="CasellaDiTesto 16">
            <a:extLst>
              <a:ext uri="{FF2B5EF4-FFF2-40B4-BE49-F238E27FC236}">
                <a16:creationId xmlns:a16="http://schemas.microsoft.com/office/drawing/2014/main" id="{0C3F902C-FA64-835D-EA09-AECD526DBD09}"/>
              </a:ext>
            </a:extLst>
          </p:cNvPr>
          <p:cNvSpPr txBox="1"/>
          <p:nvPr/>
        </p:nvSpPr>
        <p:spPr>
          <a:xfrm>
            <a:off x="528270" y="1720762"/>
            <a:ext cx="5753260"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solidFill>
                  <a:schemeClr val="accent6"/>
                </a:solidFill>
              </a:rPr>
              <a:t>AmbuBot</a:t>
            </a:r>
            <a:r>
              <a:rPr lang="en-US" sz="2000" dirty="0">
                <a:solidFill>
                  <a:schemeClr val="accent6"/>
                </a:solidFill>
              </a:rPr>
              <a:t> must make its own decisions based on external conditions while being guided by the user.</a:t>
            </a:r>
          </a:p>
          <a:p>
            <a:pPr marL="285750" indent="-285750">
              <a:buFont typeface="Arial" panose="020B0604020202020204" pitchFamily="34" charset="0"/>
              <a:buChar char="•"/>
            </a:pPr>
            <a:endParaRPr lang="en-US" sz="2000" dirty="0">
              <a:solidFill>
                <a:schemeClr val="accent6"/>
              </a:solidFill>
            </a:endParaRPr>
          </a:p>
          <a:p>
            <a:pPr marL="285750" indent="-285750">
              <a:buFont typeface="Arial" panose="020B0604020202020204" pitchFamily="34" charset="0"/>
              <a:buChar char="•"/>
            </a:pPr>
            <a:r>
              <a:rPr lang="en-US" sz="2000" dirty="0" err="1">
                <a:solidFill>
                  <a:schemeClr val="accent6"/>
                </a:solidFill>
              </a:rPr>
              <a:t>AmbuBot</a:t>
            </a:r>
            <a:r>
              <a:rPr lang="en-US" sz="2000" dirty="0">
                <a:solidFill>
                  <a:schemeClr val="accent6"/>
                </a:solidFill>
              </a:rPr>
              <a:t>  must be completely autonomous, capable of face every obstacles and of applying the AED alone.</a:t>
            </a:r>
          </a:p>
          <a:p>
            <a:pPr marL="285750" indent="-285750">
              <a:buFont typeface="Arial" panose="020B0604020202020204" pitchFamily="34" charset="0"/>
              <a:buChar char="•"/>
            </a:pPr>
            <a:endParaRPr lang="en-US" sz="2000" dirty="0">
              <a:solidFill>
                <a:schemeClr val="accent6"/>
              </a:solidFill>
            </a:endParaRPr>
          </a:p>
          <a:p>
            <a:pPr marL="285750" indent="-285750">
              <a:buFont typeface="Arial" panose="020B0604020202020204" pitchFamily="34" charset="0"/>
              <a:buChar char="•"/>
            </a:pPr>
            <a:endParaRPr lang="en-US" sz="2000" dirty="0">
              <a:solidFill>
                <a:schemeClr val="accent6"/>
              </a:solidFill>
            </a:endParaRPr>
          </a:p>
          <a:p>
            <a:pPr marL="285750" indent="-285750">
              <a:buFont typeface="Arial" panose="020B0604020202020204" pitchFamily="34" charset="0"/>
              <a:buChar char="•"/>
            </a:pPr>
            <a:r>
              <a:rPr lang="en-US" sz="2000" dirty="0">
                <a:solidFill>
                  <a:schemeClr val="accent6"/>
                </a:solidFill>
              </a:rPr>
              <a:t>Flying drone in collaboration with </a:t>
            </a:r>
            <a:r>
              <a:rPr lang="en-US" sz="2000" dirty="0" err="1">
                <a:solidFill>
                  <a:schemeClr val="accent6"/>
                </a:solidFill>
              </a:rPr>
              <a:t>AmbuBot</a:t>
            </a:r>
            <a:r>
              <a:rPr lang="en-US" sz="2000" dirty="0">
                <a:solidFill>
                  <a:schemeClr val="accent6"/>
                </a:solidFill>
              </a:rPr>
              <a:t> for quicker performance and operation at greater heights.</a:t>
            </a:r>
          </a:p>
          <a:p>
            <a:pPr marL="285750" indent="-285750">
              <a:buFont typeface="Arial" panose="020B0604020202020204" pitchFamily="34" charset="0"/>
              <a:buChar char="•"/>
            </a:pPr>
            <a:endParaRPr lang="it-IT" sz="2000" dirty="0">
              <a:solidFill>
                <a:schemeClr val="accent6"/>
              </a:solidFill>
            </a:endParaRPr>
          </a:p>
        </p:txBody>
      </p:sp>
      <p:pic>
        <p:nvPicPr>
          <p:cNvPr id="19" name="Immagine 18">
            <a:extLst>
              <a:ext uri="{FF2B5EF4-FFF2-40B4-BE49-F238E27FC236}">
                <a16:creationId xmlns:a16="http://schemas.microsoft.com/office/drawing/2014/main" id="{3CB8393F-15FA-457C-EE86-41C62DA38320}"/>
              </a:ext>
            </a:extLst>
          </p:cNvPr>
          <p:cNvPicPr>
            <a:picLocks noChangeAspect="1"/>
          </p:cNvPicPr>
          <p:nvPr/>
        </p:nvPicPr>
        <p:blipFill>
          <a:blip r:embed="rId3"/>
          <a:stretch>
            <a:fillRect/>
          </a:stretch>
        </p:blipFill>
        <p:spPr>
          <a:xfrm>
            <a:off x="7189980" y="0"/>
            <a:ext cx="5002020" cy="6858000"/>
          </a:xfrm>
          <a:prstGeom prst="rect">
            <a:avLst/>
          </a:prstGeom>
        </p:spPr>
      </p:pic>
      <p:pic>
        <p:nvPicPr>
          <p:cNvPr id="20" name="Immagine 19">
            <a:extLst>
              <a:ext uri="{FF2B5EF4-FFF2-40B4-BE49-F238E27FC236}">
                <a16:creationId xmlns:a16="http://schemas.microsoft.com/office/drawing/2014/main" id="{75AB01AA-AFF1-81F1-D070-F747644DBED1}"/>
              </a:ext>
            </a:extLst>
          </p:cNvPr>
          <p:cNvPicPr>
            <a:picLocks noChangeAspect="1"/>
          </p:cNvPicPr>
          <p:nvPr/>
        </p:nvPicPr>
        <p:blipFill>
          <a:blip r:embed="rId4"/>
          <a:stretch>
            <a:fillRect/>
          </a:stretch>
        </p:blipFill>
        <p:spPr>
          <a:xfrm>
            <a:off x="10389826" y="65087"/>
            <a:ext cx="1719221" cy="1505843"/>
          </a:xfrm>
          <a:prstGeom prst="rect">
            <a:avLst/>
          </a:prstGeom>
        </p:spPr>
      </p:pic>
    </p:spTree>
    <p:extLst>
      <p:ext uri="{BB962C8B-B14F-4D97-AF65-F5344CB8AC3E}">
        <p14:creationId xmlns:p14="http://schemas.microsoft.com/office/powerpoint/2010/main" val="3324314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olo 123">
            <a:extLst>
              <a:ext uri="{FF2B5EF4-FFF2-40B4-BE49-F238E27FC236}">
                <a16:creationId xmlns:a16="http://schemas.microsoft.com/office/drawing/2014/main" id="{B4460716-6BD7-42C5-884B-FB370E074348}"/>
              </a:ext>
            </a:extLst>
          </p:cNvPr>
          <p:cNvSpPr>
            <a:spLocks noGrp="1"/>
          </p:cNvSpPr>
          <p:nvPr>
            <p:ph type="title"/>
          </p:nvPr>
        </p:nvSpPr>
        <p:spPr>
          <a:xfrm>
            <a:off x="2358769" y="498712"/>
            <a:ext cx="7287768" cy="630936"/>
          </a:xfrm>
        </p:spPr>
        <p:txBody>
          <a:bodyPr rtlCol="0"/>
          <a:lstStyle/>
          <a:p>
            <a:pPr rtl="0"/>
            <a:r>
              <a:rPr lang="it-IT" dirty="0" err="1"/>
              <a:t>Conclusion</a:t>
            </a:r>
            <a:endParaRPr lang="it-IT" dirty="0"/>
          </a:p>
        </p:txBody>
      </p:sp>
      <p:sp>
        <p:nvSpPr>
          <p:cNvPr id="155" name="CasellaDiTesto 154">
            <a:extLst>
              <a:ext uri="{FF2B5EF4-FFF2-40B4-BE49-F238E27FC236}">
                <a16:creationId xmlns:a16="http://schemas.microsoft.com/office/drawing/2014/main" id="{A5D86527-B79E-8E98-C909-31E469543F4C}"/>
              </a:ext>
            </a:extLst>
          </p:cNvPr>
          <p:cNvSpPr txBox="1"/>
          <p:nvPr/>
        </p:nvSpPr>
        <p:spPr>
          <a:xfrm>
            <a:off x="874643" y="1570930"/>
            <a:ext cx="10601740" cy="2554545"/>
          </a:xfrm>
          <a:prstGeom prst="rect">
            <a:avLst/>
          </a:prstGeom>
          <a:noFill/>
        </p:spPr>
        <p:txBody>
          <a:bodyPr wrap="square" rtlCol="0">
            <a:spAutoFit/>
          </a:bodyPr>
          <a:lstStyle/>
          <a:p>
            <a:r>
              <a:rPr lang="en-US" sz="2000" dirty="0" err="1">
                <a:solidFill>
                  <a:schemeClr val="bg1"/>
                </a:solidFill>
              </a:rPr>
              <a:t>AmbuBot</a:t>
            </a:r>
            <a:r>
              <a:rPr lang="en-US" sz="2000" dirty="0">
                <a:solidFill>
                  <a:schemeClr val="bg1"/>
                </a:solidFill>
              </a:rPr>
              <a:t> helps to overcome the obstacles that people can face during a cardiac arrest, such as not finding the AED due to panicking, the scarcity of AEDs in the surroundings and so on. </a:t>
            </a:r>
          </a:p>
          <a:p>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Simple system to use.</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 The robot would be able to pass through all road junctions without stopping.</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 It can be used in a variety of methods to locate and save victims.</a:t>
            </a:r>
            <a:endParaRPr lang="it-IT" dirty="0">
              <a:solidFill>
                <a:schemeClr val="bg1"/>
              </a:solidFill>
            </a:endParaRPr>
          </a:p>
        </p:txBody>
      </p:sp>
      <p:pic>
        <p:nvPicPr>
          <p:cNvPr id="156" name="Immagine 155">
            <a:extLst>
              <a:ext uri="{FF2B5EF4-FFF2-40B4-BE49-F238E27FC236}">
                <a16:creationId xmlns:a16="http://schemas.microsoft.com/office/drawing/2014/main" id="{215EE2AE-E884-971E-4215-9CF0BCD74496}"/>
              </a:ext>
            </a:extLst>
          </p:cNvPr>
          <p:cNvPicPr>
            <a:picLocks noChangeAspect="1"/>
          </p:cNvPicPr>
          <p:nvPr/>
        </p:nvPicPr>
        <p:blipFill>
          <a:blip r:embed="rId3"/>
          <a:stretch>
            <a:fillRect/>
          </a:stretch>
        </p:blipFill>
        <p:spPr>
          <a:xfrm>
            <a:off x="10389826" y="65087"/>
            <a:ext cx="1719221" cy="1505843"/>
          </a:xfrm>
          <a:prstGeom prst="rect">
            <a:avLst/>
          </a:prstGeom>
        </p:spPr>
      </p:pic>
      <p:pic>
        <p:nvPicPr>
          <p:cNvPr id="157" name="Immagine 156">
            <a:extLst>
              <a:ext uri="{FF2B5EF4-FFF2-40B4-BE49-F238E27FC236}">
                <a16:creationId xmlns:a16="http://schemas.microsoft.com/office/drawing/2014/main" id="{DB498BED-4372-ADC6-B833-2C0E32CE4576}"/>
              </a:ext>
            </a:extLst>
          </p:cNvPr>
          <p:cNvPicPr>
            <a:picLocks noChangeAspect="1"/>
          </p:cNvPicPr>
          <p:nvPr/>
        </p:nvPicPr>
        <p:blipFill>
          <a:blip r:embed="rId4"/>
          <a:stretch>
            <a:fillRect/>
          </a:stretch>
        </p:blipFill>
        <p:spPr>
          <a:xfrm>
            <a:off x="4260574" y="4178645"/>
            <a:ext cx="3829878" cy="1964414"/>
          </a:xfrm>
          <a:prstGeom prst="rect">
            <a:avLst/>
          </a:prstGeom>
        </p:spPr>
      </p:pic>
      <p:sp>
        <p:nvSpPr>
          <p:cNvPr id="2" name="Segnaposto numero diapositiva 1">
            <a:extLst>
              <a:ext uri="{FF2B5EF4-FFF2-40B4-BE49-F238E27FC236}">
                <a16:creationId xmlns:a16="http://schemas.microsoft.com/office/drawing/2014/main" id="{4E4F4C02-1992-DE9A-E180-5F59BC8E0A12}"/>
              </a:ext>
            </a:extLst>
          </p:cNvPr>
          <p:cNvSpPr>
            <a:spLocks noGrp="1"/>
          </p:cNvSpPr>
          <p:nvPr>
            <p:ph type="sldNum" sz="quarter" idx="12"/>
          </p:nvPr>
        </p:nvSpPr>
        <p:spPr/>
        <p:txBody>
          <a:bodyPr/>
          <a:lstStyle/>
          <a:p>
            <a:pPr rtl="0"/>
            <a:fld id="{A402E4C0-AD5E-4E8C-9F21-7CCE474BDCEB}" type="slidenum">
              <a:rPr lang="it-IT" noProof="0" smtClean="0"/>
              <a:pPr rtl="0"/>
              <a:t>15</a:t>
            </a:fld>
            <a:endParaRPr lang="it-IT" noProof="0"/>
          </a:p>
        </p:txBody>
      </p:sp>
    </p:spTree>
    <p:extLst>
      <p:ext uri="{BB962C8B-B14F-4D97-AF65-F5344CB8AC3E}">
        <p14:creationId xmlns:p14="http://schemas.microsoft.com/office/powerpoint/2010/main" val="2292769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239AC5B5-DBFF-474A-8D9B-1133B9C0066D}"/>
              </a:ext>
            </a:extLst>
          </p:cNvPr>
          <p:cNvSpPr>
            <a:spLocks noGrp="1"/>
          </p:cNvSpPr>
          <p:nvPr>
            <p:ph type="title"/>
          </p:nvPr>
        </p:nvSpPr>
        <p:spPr>
          <a:xfrm>
            <a:off x="2285496" y="136525"/>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rtl="0"/>
            <a:r>
              <a:rPr lang="it-IT" dirty="0" err="1"/>
              <a:t>references</a:t>
            </a:r>
            <a:endParaRPr lang="it-IT" dirty="0"/>
          </a:p>
        </p:txBody>
      </p:sp>
      <p:pic>
        <p:nvPicPr>
          <p:cNvPr id="18" name="Immagine 17">
            <a:extLst>
              <a:ext uri="{FF2B5EF4-FFF2-40B4-BE49-F238E27FC236}">
                <a16:creationId xmlns:a16="http://schemas.microsoft.com/office/drawing/2014/main" id="{6BE27798-9151-574A-EB1E-C5EE14A721BB}"/>
              </a:ext>
            </a:extLst>
          </p:cNvPr>
          <p:cNvPicPr>
            <a:picLocks noChangeAspect="1"/>
          </p:cNvPicPr>
          <p:nvPr/>
        </p:nvPicPr>
        <p:blipFill>
          <a:blip r:embed="rId3"/>
          <a:stretch>
            <a:fillRect/>
          </a:stretch>
        </p:blipFill>
        <p:spPr>
          <a:xfrm>
            <a:off x="10389826" y="65087"/>
            <a:ext cx="1719221" cy="1505843"/>
          </a:xfrm>
          <a:prstGeom prst="rect">
            <a:avLst/>
          </a:prstGeom>
        </p:spPr>
      </p:pic>
      <p:sp>
        <p:nvSpPr>
          <p:cNvPr id="4" name="CasellaDiTesto 3">
            <a:extLst>
              <a:ext uri="{FF2B5EF4-FFF2-40B4-BE49-F238E27FC236}">
                <a16:creationId xmlns:a16="http://schemas.microsoft.com/office/drawing/2014/main" id="{F487AB7D-D710-5539-A5D4-5B825548CABA}"/>
              </a:ext>
            </a:extLst>
          </p:cNvPr>
          <p:cNvSpPr txBox="1"/>
          <p:nvPr/>
        </p:nvSpPr>
        <p:spPr>
          <a:xfrm>
            <a:off x="2576580" y="856357"/>
            <a:ext cx="6705600" cy="6001643"/>
          </a:xfrm>
          <a:prstGeom prst="rect">
            <a:avLst/>
          </a:prstGeom>
          <a:noFill/>
        </p:spPr>
        <p:txBody>
          <a:bodyPr wrap="square" rtlCol="0">
            <a:spAutoFit/>
          </a:bodyPr>
          <a:lstStyle/>
          <a:p>
            <a:pPr marL="342900" indent="-342900">
              <a:buFont typeface="Arial" panose="020B0604020202020204" pitchFamily="34" charset="0"/>
              <a:buChar char="•"/>
            </a:pPr>
            <a:r>
              <a:rPr lang="it-IT" sz="1600" dirty="0">
                <a:solidFill>
                  <a:schemeClr val="bg1"/>
                </a:solidFill>
              </a:rPr>
              <a:t>[AS14] Mohammad Arif and </a:t>
            </a:r>
            <a:r>
              <a:rPr lang="it-IT" sz="1600" dirty="0" err="1">
                <a:solidFill>
                  <a:schemeClr val="bg1"/>
                </a:solidFill>
              </a:rPr>
              <a:t>Hooman</a:t>
            </a:r>
            <a:r>
              <a:rPr lang="it-IT" sz="1600" dirty="0">
                <a:solidFill>
                  <a:schemeClr val="bg1"/>
                </a:solidFill>
              </a:rPr>
              <a:t> </a:t>
            </a:r>
            <a:r>
              <a:rPr lang="it-IT" sz="1600" dirty="0" err="1">
                <a:solidFill>
                  <a:schemeClr val="bg1"/>
                </a:solidFill>
              </a:rPr>
              <a:t>Samani</a:t>
            </a:r>
            <a:r>
              <a:rPr lang="it-IT" sz="1600" dirty="0">
                <a:solidFill>
                  <a:schemeClr val="bg1"/>
                </a:solidFill>
              </a:rPr>
              <a:t>. “AMBUBOT: </a:t>
            </a:r>
            <a:r>
              <a:rPr lang="it-IT" sz="1600" dirty="0" err="1">
                <a:solidFill>
                  <a:schemeClr val="bg1"/>
                </a:solidFill>
              </a:rPr>
              <a:t>Ambulance</a:t>
            </a:r>
            <a:r>
              <a:rPr lang="it-IT" sz="1600" dirty="0">
                <a:solidFill>
                  <a:schemeClr val="bg1"/>
                </a:solidFill>
              </a:rPr>
              <a:t> robot </a:t>
            </a:r>
            <a:r>
              <a:rPr lang="it-IT" sz="1600" dirty="0" err="1">
                <a:solidFill>
                  <a:schemeClr val="bg1"/>
                </a:solidFill>
              </a:rPr>
              <a:t>automated</a:t>
            </a:r>
            <a:r>
              <a:rPr lang="it-IT" sz="1600" dirty="0">
                <a:solidFill>
                  <a:schemeClr val="bg1"/>
                </a:solidFill>
              </a:rPr>
              <a:t> </a:t>
            </a:r>
            <a:r>
              <a:rPr lang="it-IT" sz="1600" dirty="0" err="1">
                <a:solidFill>
                  <a:schemeClr val="bg1"/>
                </a:solidFill>
              </a:rPr>
              <a:t>external</a:t>
            </a:r>
            <a:r>
              <a:rPr lang="it-IT" sz="1600" dirty="0">
                <a:solidFill>
                  <a:schemeClr val="bg1"/>
                </a:solidFill>
              </a:rPr>
              <a:t> </a:t>
            </a:r>
            <a:r>
              <a:rPr lang="it-IT" sz="1600" dirty="0" err="1">
                <a:solidFill>
                  <a:schemeClr val="bg1"/>
                </a:solidFill>
              </a:rPr>
              <a:t>defibrillator</a:t>
            </a:r>
            <a:r>
              <a:rPr lang="it-IT" sz="1600" dirty="0">
                <a:solidFill>
                  <a:schemeClr val="bg1"/>
                </a:solidFill>
              </a:rPr>
              <a:t> </a:t>
            </a:r>
            <a:r>
              <a:rPr lang="it-IT" sz="1600" dirty="0" err="1">
                <a:solidFill>
                  <a:schemeClr val="bg1"/>
                </a:solidFill>
              </a:rPr>
              <a:t>robotic</a:t>
            </a:r>
            <a:r>
              <a:rPr lang="it-IT" sz="1600" dirty="0">
                <a:solidFill>
                  <a:schemeClr val="bg1"/>
                </a:solidFill>
              </a:rPr>
              <a:t> </a:t>
            </a:r>
            <a:r>
              <a:rPr lang="it-IT" sz="1600" dirty="0" err="1">
                <a:solidFill>
                  <a:schemeClr val="bg1"/>
                </a:solidFill>
              </a:rPr>
              <a:t>ambulance</a:t>
            </a:r>
            <a:r>
              <a:rPr lang="it-IT" sz="1600" dirty="0">
                <a:solidFill>
                  <a:schemeClr val="bg1"/>
                </a:solidFill>
              </a:rPr>
              <a:t>”. In: Proc. 16th Int. Conf. </a:t>
            </a:r>
            <a:r>
              <a:rPr lang="it-IT" sz="1600" dirty="0" err="1">
                <a:solidFill>
                  <a:schemeClr val="bg1"/>
                </a:solidFill>
              </a:rPr>
              <a:t>Adv</a:t>
            </a:r>
            <a:r>
              <a:rPr lang="it-IT" sz="1600" dirty="0">
                <a:solidFill>
                  <a:schemeClr val="bg1"/>
                </a:solidFill>
              </a:rPr>
              <a:t>. </a:t>
            </a:r>
            <a:r>
              <a:rPr lang="it-IT" sz="1600" dirty="0" err="1">
                <a:solidFill>
                  <a:schemeClr val="bg1"/>
                </a:solidFill>
              </a:rPr>
              <a:t>Commun</a:t>
            </a:r>
            <a:r>
              <a:rPr lang="it-IT" sz="1600" dirty="0">
                <a:solidFill>
                  <a:schemeClr val="bg1"/>
                </a:solidFill>
              </a:rPr>
              <a:t>. </a:t>
            </a:r>
            <a:r>
              <a:rPr lang="it-IT" sz="1600" dirty="0" err="1">
                <a:solidFill>
                  <a:schemeClr val="bg1"/>
                </a:solidFill>
              </a:rPr>
              <a:t>Technol</a:t>
            </a:r>
            <a:r>
              <a:rPr lang="it-IT" sz="1600" dirty="0">
                <a:solidFill>
                  <a:schemeClr val="bg1"/>
                </a:solidFill>
              </a:rPr>
              <a:t>.(ICACT). 2014, pp. 58–66. </a:t>
            </a:r>
          </a:p>
          <a:p>
            <a:pPr marL="342900" indent="-342900">
              <a:buFont typeface="Arial" panose="020B0604020202020204" pitchFamily="34" charset="0"/>
              <a:buChar char="•"/>
            </a:pPr>
            <a:endParaRPr lang="it-IT" sz="1600" dirty="0">
              <a:solidFill>
                <a:schemeClr val="bg1"/>
              </a:solidFill>
            </a:endParaRPr>
          </a:p>
          <a:p>
            <a:pPr marL="342900" indent="-342900">
              <a:buFont typeface="Arial" panose="020B0604020202020204" pitchFamily="34" charset="0"/>
              <a:buChar char="•"/>
            </a:pPr>
            <a:r>
              <a:rPr lang="it-IT" sz="1600" dirty="0">
                <a:solidFill>
                  <a:schemeClr val="bg1"/>
                </a:solidFill>
              </a:rPr>
              <a:t>[SZ16] </a:t>
            </a:r>
            <a:r>
              <a:rPr lang="it-IT" sz="1600" dirty="0" err="1">
                <a:solidFill>
                  <a:schemeClr val="bg1"/>
                </a:solidFill>
              </a:rPr>
              <a:t>Hooman</a:t>
            </a:r>
            <a:r>
              <a:rPr lang="it-IT" sz="1600" dirty="0">
                <a:solidFill>
                  <a:schemeClr val="bg1"/>
                </a:solidFill>
              </a:rPr>
              <a:t> </a:t>
            </a:r>
            <a:r>
              <a:rPr lang="it-IT" sz="1600" dirty="0" err="1">
                <a:solidFill>
                  <a:schemeClr val="bg1"/>
                </a:solidFill>
              </a:rPr>
              <a:t>Samani</a:t>
            </a:r>
            <a:r>
              <a:rPr lang="it-IT" sz="1600" dirty="0">
                <a:solidFill>
                  <a:schemeClr val="bg1"/>
                </a:solidFill>
              </a:rPr>
              <a:t> and </a:t>
            </a:r>
            <a:r>
              <a:rPr lang="it-IT" sz="1600" dirty="0" err="1">
                <a:solidFill>
                  <a:schemeClr val="bg1"/>
                </a:solidFill>
              </a:rPr>
              <a:t>Rongbo</a:t>
            </a:r>
            <a:r>
              <a:rPr lang="it-IT" sz="1600" dirty="0">
                <a:solidFill>
                  <a:schemeClr val="bg1"/>
                </a:solidFill>
              </a:rPr>
              <a:t> Zhu. “</a:t>
            </a:r>
            <a:r>
              <a:rPr lang="it-IT" sz="1600" dirty="0" err="1">
                <a:solidFill>
                  <a:schemeClr val="bg1"/>
                </a:solidFill>
              </a:rPr>
              <a:t>Robotic</a:t>
            </a:r>
            <a:r>
              <a:rPr lang="it-IT" sz="1600" dirty="0">
                <a:solidFill>
                  <a:schemeClr val="bg1"/>
                </a:solidFill>
              </a:rPr>
              <a:t> </a:t>
            </a:r>
            <a:r>
              <a:rPr lang="it-IT" sz="1600" dirty="0" err="1">
                <a:solidFill>
                  <a:schemeClr val="bg1"/>
                </a:solidFill>
              </a:rPr>
              <a:t>Automated</a:t>
            </a:r>
            <a:r>
              <a:rPr lang="it-IT" sz="1600" dirty="0">
                <a:solidFill>
                  <a:schemeClr val="bg1"/>
                </a:solidFill>
              </a:rPr>
              <a:t> </a:t>
            </a:r>
            <a:r>
              <a:rPr lang="it-IT" sz="1600" dirty="0" err="1">
                <a:solidFill>
                  <a:schemeClr val="bg1"/>
                </a:solidFill>
              </a:rPr>
              <a:t>External</a:t>
            </a:r>
            <a:r>
              <a:rPr lang="it-IT" sz="1600" dirty="0">
                <a:solidFill>
                  <a:schemeClr val="bg1"/>
                </a:solidFill>
              </a:rPr>
              <a:t> </a:t>
            </a:r>
            <a:r>
              <a:rPr lang="it-IT" sz="1600" dirty="0" err="1">
                <a:solidFill>
                  <a:schemeClr val="bg1"/>
                </a:solidFill>
              </a:rPr>
              <a:t>Defibrillator</a:t>
            </a:r>
            <a:r>
              <a:rPr lang="it-IT" sz="1600" dirty="0">
                <a:solidFill>
                  <a:schemeClr val="bg1"/>
                </a:solidFill>
              </a:rPr>
              <a:t> </a:t>
            </a:r>
            <a:r>
              <a:rPr lang="it-IT" sz="1600" dirty="0" err="1">
                <a:solidFill>
                  <a:schemeClr val="bg1"/>
                </a:solidFill>
              </a:rPr>
              <a:t>Ambulance</a:t>
            </a:r>
            <a:r>
              <a:rPr lang="it-IT" sz="1600" dirty="0">
                <a:solidFill>
                  <a:schemeClr val="bg1"/>
                </a:solidFill>
              </a:rPr>
              <a:t> for Emergency </a:t>
            </a:r>
            <a:r>
              <a:rPr lang="it-IT" sz="1600" dirty="0" err="1">
                <a:solidFill>
                  <a:schemeClr val="bg1"/>
                </a:solidFill>
              </a:rPr>
              <a:t>Medical</a:t>
            </a:r>
            <a:r>
              <a:rPr lang="it-IT" sz="1600" dirty="0">
                <a:solidFill>
                  <a:schemeClr val="bg1"/>
                </a:solidFill>
              </a:rPr>
              <a:t> Service in Smart Cities”. In: IEEE Access 4 (2016), pp. 268– 283. </a:t>
            </a:r>
            <a:r>
              <a:rPr lang="it-IT" sz="1600" dirty="0" err="1">
                <a:solidFill>
                  <a:schemeClr val="bg1"/>
                </a:solidFill>
              </a:rPr>
              <a:t>doi</a:t>
            </a:r>
            <a:r>
              <a:rPr lang="it-IT" sz="1600" dirty="0">
                <a:solidFill>
                  <a:schemeClr val="bg1"/>
                </a:solidFill>
              </a:rPr>
              <a:t>: 10.1109/ACCESS.2016.2514263.</a:t>
            </a:r>
          </a:p>
          <a:p>
            <a:pPr marL="342900" indent="-342900">
              <a:buFont typeface="Arial" panose="020B0604020202020204" pitchFamily="34" charset="0"/>
              <a:buChar char="•"/>
            </a:pPr>
            <a:endParaRPr lang="it-IT" sz="1600" dirty="0">
              <a:solidFill>
                <a:schemeClr val="bg1"/>
              </a:solidFill>
            </a:endParaRPr>
          </a:p>
          <a:p>
            <a:pPr marL="342900" indent="-342900">
              <a:buFont typeface="Arial" panose="020B0604020202020204" pitchFamily="34" charset="0"/>
              <a:buChar char="•"/>
            </a:pPr>
            <a:r>
              <a:rPr lang="it-IT" sz="1600" dirty="0">
                <a:solidFill>
                  <a:schemeClr val="bg1"/>
                </a:solidFill>
              </a:rPr>
              <a:t> [Gaj17] </a:t>
            </a:r>
            <a:r>
              <a:rPr lang="it-IT" sz="1600" dirty="0" err="1">
                <a:solidFill>
                  <a:schemeClr val="bg1"/>
                </a:solidFill>
              </a:rPr>
              <a:t>Mr</a:t>
            </a:r>
            <a:r>
              <a:rPr lang="it-IT" sz="1600" dirty="0">
                <a:solidFill>
                  <a:schemeClr val="bg1"/>
                </a:solidFill>
              </a:rPr>
              <a:t> M </a:t>
            </a:r>
            <a:r>
              <a:rPr lang="it-IT" sz="1600" dirty="0" err="1">
                <a:solidFill>
                  <a:schemeClr val="bg1"/>
                </a:solidFill>
              </a:rPr>
              <a:t>Gajendiran</a:t>
            </a:r>
            <a:r>
              <a:rPr lang="it-IT" sz="1600" dirty="0">
                <a:solidFill>
                  <a:schemeClr val="bg1"/>
                </a:solidFill>
              </a:rPr>
              <a:t>. “AN AUTOMATED EXTERNAL DEFIBRILLATOR IN ROBOTIC AMBULANCE (AMBUBOT)”. In: (2017). </a:t>
            </a:r>
          </a:p>
          <a:p>
            <a:pPr marL="342900" indent="-342900">
              <a:buFont typeface="Arial" panose="020B0604020202020204" pitchFamily="34" charset="0"/>
              <a:buChar char="•"/>
            </a:pPr>
            <a:endParaRPr lang="it-IT" sz="1600" dirty="0">
              <a:solidFill>
                <a:schemeClr val="bg1"/>
              </a:solidFill>
            </a:endParaRPr>
          </a:p>
          <a:p>
            <a:pPr marL="342900" indent="-342900">
              <a:buFont typeface="Arial" panose="020B0604020202020204" pitchFamily="34" charset="0"/>
              <a:buChar char="•"/>
            </a:pPr>
            <a:r>
              <a:rPr lang="it-IT" sz="1600" dirty="0">
                <a:solidFill>
                  <a:schemeClr val="bg1"/>
                </a:solidFill>
              </a:rPr>
              <a:t>[GS18] </a:t>
            </a:r>
            <a:r>
              <a:rPr lang="it-IT" sz="1600" dirty="0" err="1">
                <a:solidFill>
                  <a:schemeClr val="bg1"/>
                </a:solidFill>
              </a:rPr>
              <a:t>Somashekhar</a:t>
            </a:r>
            <a:r>
              <a:rPr lang="it-IT" sz="1600" dirty="0">
                <a:solidFill>
                  <a:schemeClr val="bg1"/>
                </a:solidFill>
              </a:rPr>
              <a:t> GC and SS </a:t>
            </a:r>
            <a:r>
              <a:rPr lang="it-IT" sz="1600" dirty="0" err="1">
                <a:solidFill>
                  <a:schemeClr val="bg1"/>
                </a:solidFill>
              </a:rPr>
              <a:t>Shivaranjani</a:t>
            </a:r>
            <a:r>
              <a:rPr lang="it-IT" sz="1600" dirty="0">
                <a:solidFill>
                  <a:schemeClr val="bg1"/>
                </a:solidFill>
              </a:rPr>
              <a:t>. “</a:t>
            </a:r>
            <a:r>
              <a:rPr lang="it-IT" sz="1600" dirty="0" err="1">
                <a:solidFill>
                  <a:schemeClr val="bg1"/>
                </a:solidFill>
              </a:rPr>
              <a:t>Multipurpose</a:t>
            </a:r>
            <a:r>
              <a:rPr lang="it-IT" sz="1600" dirty="0">
                <a:solidFill>
                  <a:schemeClr val="bg1"/>
                </a:solidFill>
              </a:rPr>
              <a:t> </a:t>
            </a:r>
            <a:r>
              <a:rPr lang="it-IT" sz="1600" dirty="0" err="1">
                <a:solidFill>
                  <a:schemeClr val="bg1"/>
                </a:solidFill>
              </a:rPr>
              <a:t>Ambubot</a:t>
            </a:r>
            <a:r>
              <a:rPr lang="it-IT" sz="1600" dirty="0">
                <a:solidFill>
                  <a:schemeClr val="bg1"/>
                </a:solidFill>
              </a:rPr>
              <a:t> for </a:t>
            </a:r>
            <a:r>
              <a:rPr lang="it-IT" sz="1600" dirty="0" err="1">
                <a:solidFill>
                  <a:schemeClr val="bg1"/>
                </a:solidFill>
              </a:rPr>
              <a:t>Disaster</a:t>
            </a:r>
            <a:r>
              <a:rPr lang="it-IT" sz="1600" dirty="0">
                <a:solidFill>
                  <a:schemeClr val="bg1"/>
                </a:solidFill>
              </a:rPr>
              <a:t> Management to Assist The People from </a:t>
            </a:r>
            <a:r>
              <a:rPr lang="it-IT" sz="1600" dirty="0" err="1">
                <a:solidFill>
                  <a:schemeClr val="bg1"/>
                </a:solidFill>
              </a:rPr>
              <a:t>Cardiac</a:t>
            </a:r>
            <a:r>
              <a:rPr lang="it-IT" sz="1600" dirty="0">
                <a:solidFill>
                  <a:schemeClr val="bg1"/>
                </a:solidFill>
              </a:rPr>
              <a:t> </a:t>
            </a:r>
            <a:r>
              <a:rPr lang="it-IT" sz="1600" dirty="0" err="1">
                <a:solidFill>
                  <a:schemeClr val="bg1"/>
                </a:solidFill>
              </a:rPr>
              <a:t>Arrest</a:t>
            </a:r>
            <a:r>
              <a:rPr lang="it-IT" sz="1600" dirty="0">
                <a:solidFill>
                  <a:schemeClr val="bg1"/>
                </a:solidFill>
              </a:rPr>
              <a:t>”. In: Journal for </a:t>
            </a:r>
            <a:r>
              <a:rPr lang="it-IT" sz="1600" dirty="0" err="1">
                <a:solidFill>
                  <a:schemeClr val="bg1"/>
                </a:solidFill>
              </a:rPr>
              <a:t>Research</a:t>
            </a:r>
            <a:r>
              <a:rPr lang="it-IT" sz="1600" dirty="0">
                <a:solidFill>
                  <a:schemeClr val="bg1"/>
                </a:solidFill>
              </a:rPr>
              <a:t>— Volume 4.02 (2018). </a:t>
            </a:r>
          </a:p>
          <a:p>
            <a:pPr marL="342900" indent="-342900">
              <a:buFont typeface="Arial" panose="020B0604020202020204" pitchFamily="34" charset="0"/>
              <a:buChar char="•"/>
            </a:pPr>
            <a:endParaRPr lang="it-IT" sz="1600" dirty="0">
              <a:solidFill>
                <a:schemeClr val="bg1"/>
              </a:solidFill>
            </a:endParaRPr>
          </a:p>
          <a:p>
            <a:pPr marL="342900" indent="-342900">
              <a:buFont typeface="Arial" panose="020B0604020202020204" pitchFamily="34" charset="0"/>
              <a:buChar char="•"/>
            </a:pPr>
            <a:r>
              <a:rPr lang="it-IT" sz="1600" dirty="0">
                <a:solidFill>
                  <a:schemeClr val="bg1"/>
                </a:solidFill>
              </a:rPr>
              <a:t>[KP18] </a:t>
            </a:r>
            <a:r>
              <a:rPr lang="it-IT" sz="1600" dirty="0" err="1">
                <a:solidFill>
                  <a:schemeClr val="bg1"/>
                </a:solidFill>
              </a:rPr>
              <a:t>Gayana</a:t>
            </a:r>
            <a:r>
              <a:rPr lang="it-IT" sz="1600" dirty="0">
                <a:solidFill>
                  <a:schemeClr val="bg1"/>
                </a:solidFill>
              </a:rPr>
              <a:t> J Kumar and MC Padma. “</a:t>
            </a:r>
            <a:r>
              <a:rPr lang="it-IT" sz="1600" dirty="0" err="1">
                <a:solidFill>
                  <a:schemeClr val="bg1"/>
                </a:solidFill>
              </a:rPr>
              <a:t>Robotic</a:t>
            </a:r>
            <a:r>
              <a:rPr lang="it-IT" sz="1600" dirty="0">
                <a:solidFill>
                  <a:schemeClr val="bg1"/>
                </a:solidFill>
              </a:rPr>
              <a:t> </a:t>
            </a:r>
            <a:r>
              <a:rPr lang="it-IT" sz="1600" dirty="0" err="1">
                <a:solidFill>
                  <a:schemeClr val="bg1"/>
                </a:solidFill>
              </a:rPr>
              <a:t>Ambulance</a:t>
            </a:r>
            <a:r>
              <a:rPr lang="it-IT" sz="1600" dirty="0">
                <a:solidFill>
                  <a:schemeClr val="bg1"/>
                </a:solidFill>
              </a:rPr>
              <a:t> for </a:t>
            </a:r>
            <a:r>
              <a:rPr lang="it-IT" sz="1600" dirty="0" err="1">
                <a:solidFill>
                  <a:schemeClr val="bg1"/>
                </a:solidFill>
              </a:rPr>
              <a:t>Medical</a:t>
            </a:r>
            <a:r>
              <a:rPr lang="it-IT" sz="1600" dirty="0">
                <a:solidFill>
                  <a:schemeClr val="bg1"/>
                </a:solidFill>
              </a:rPr>
              <a:t> Emergency Using </a:t>
            </a:r>
            <a:r>
              <a:rPr lang="it-IT" sz="1600" dirty="0" err="1">
                <a:solidFill>
                  <a:schemeClr val="bg1"/>
                </a:solidFill>
              </a:rPr>
              <a:t>Microcontroller</a:t>
            </a:r>
            <a:r>
              <a:rPr lang="it-IT" sz="1600" dirty="0">
                <a:solidFill>
                  <a:schemeClr val="bg1"/>
                </a:solidFill>
              </a:rPr>
              <a:t> and Sensor”. In: (2018). </a:t>
            </a:r>
          </a:p>
          <a:p>
            <a:pPr marL="342900" indent="-342900">
              <a:buFont typeface="Arial" panose="020B0604020202020204" pitchFamily="34" charset="0"/>
              <a:buChar char="•"/>
            </a:pPr>
            <a:endParaRPr lang="it-IT" sz="1600" dirty="0">
              <a:solidFill>
                <a:schemeClr val="bg1"/>
              </a:solidFill>
            </a:endParaRPr>
          </a:p>
          <a:p>
            <a:pPr marL="342900" indent="-342900">
              <a:buFont typeface="Arial" panose="020B0604020202020204" pitchFamily="34" charset="0"/>
              <a:buChar char="•"/>
            </a:pPr>
            <a:r>
              <a:rPr lang="it-IT" sz="1600" dirty="0">
                <a:solidFill>
                  <a:schemeClr val="bg1"/>
                </a:solidFill>
              </a:rPr>
              <a:t>[JAI+19] M JAIGANESH et al. “AMBUBOT REPLACING AMBULANCES FOR EMERGENCY”. In: (2019). </a:t>
            </a:r>
          </a:p>
          <a:p>
            <a:pPr marL="342900" indent="-342900">
              <a:buFont typeface="Arial" panose="020B0604020202020204" pitchFamily="34" charset="0"/>
              <a:buChar char="•"/>
            </a:pPr>
            <a:endParaRPr lang="it-IT" sz="1600" dirty="0">
              <a:solidFill>
                <a:schemeClr val="bg1"/>
              </a:solidFill>
            </a:endParaRPr>
          </a:p>
          <a:p>
            <a:pPr marL="342900" indent="-342900">
              <a:buFont typeface="Arial" panose="020B0604020202020204" pitchFamily="34" charset="0"/>
              <a:buChar char="•"/>
            </a:pPr>
            <a:r>
              <a:rPr lang="it-IT" sz="1600" dirty="0">
                <a:solidFill>
                  <a:schemeClr val="bg1"/>
                </a:solidFill>
              </a:rPr>
              <a:t>[</a:t>
            </a:r>
            <a:r>
              <a:rPr lang="it-IT" sz="1600" dirty="0" err="1">
                <a:solidFill>
                  <a:schemeClr val="bg1"/>
                </a:solidFill>
              </a:rPr>
              <a:t>Roh</a:t>
            </a:r>
            <a:r>
              <a:rPr lang="it-IT" sz="1600" dirty="0">
                <a:solidFill>
                  <a:schemeClr val="bg1"/>
                </a:solidFill>
              </a:rPr>
              <a:t>+] S </a:t>
            </a:r>
            <a:r>
              <a:rPr lang="it-IT" sz="1600" dirty="0" err="1">
                <a:solidFill>
                  <a:schemeClr val="bg1"/>
                </a:solidFill>
              </a:rPr>
              <a:t>Rohini</a:t>
            </a:r>
            <a:r>
              <a:rPr lang="it-IT" sz="1600" dirty="0">
                <a:solidFill>
                  <a:schemeClr val="bg1"/>
                </a:solidFill>
              </a:rPr>
              <a:t> et al. “AN AUTOMATED EXTERNAL DEFIBRILLATOR IN ROBOTICS AMBULANCE”. In: ().</a:t>
            </a:r>
          </a:p>
        </p:txBody>
      </p:sp>
      <p:sp>
        <p:nvSpPr>
          <p:cNvPr id="2" name="Segnaposto numero diapositiva 1">
            <a:extLst>
              <a:ext uri="{FF2B5EF4-FFF2-40B4-BE49-F238E27FC236}">
                <a16:creationId xmlns:a16="http://schemas.microsoft.com/office/drawing/2014/main" id="{DED82A17-B240-74E7-2FE8-7FE014BD29CB}"/>
              </a:ext>
            </a:extLst>
          </p:cNvPr>
          <p:cNvSpPr>
            <a:spLocks noGrp="1"/>
          </p:cNvSpPr>
          <p:nvPr>
            <p:ph type="sldNum" sz="quarter" idx="12"/>
          </p:nvPr>
        </p:nvSpPr>
        <p:spPr/>
        <p:txBody>
          <a:bodyPr/>
          <a:lstStyle/>
          <a:p>
            <a:pPr rtl="0"/>
            <a:fld id="{A402E4C0-AD5E-4E8C-9F21-7CCE474BDCEB}" type="slidenum">
              <a:rPr lang="it-IT" noProof="0" smtClean="0"/>
              <a:pPr rtl="0"/>
              <a:t>16</a:t>
            </a:fld>
            <a:endParaRPr lang="it-IT" noProof="0"/>
          </a:p>
        </p:txBody>
      </p:sp>
    </p:spTree>
    <p:extLst>
      <p:ext uri="{BB962C8B-B14F-4D97-AF65-F5344CB8AC3E}">
        <p14:creationId xmlns:p14="http://schemas.microsoft.com/office/powerpoint/2010/main" val="3313535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egnaposto immagine 13">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3"/>
          <a:srcRect l="438" b="7843"/>
          <a:stretch/>
        </p:blipFill>
        <p:spPr>
          <a:xfrm flipH="1">
            <a:off x="443533" y="1164624"/>
            <a:ext cx="6777659" cy="4528752"/>
          </a:xfrm>
        </p:spPr>
      </p:pic>
      <p:sp>
        <p:nvSpPr>
          <p:cNvPr id="15" name="Titolo 14">
            <a:extLst>
              <a:ext uri="{FF2B5EF4-FFF2-40B4-BE49-F238E27FC236}">
                <a16:creationId xmlns:a16="http://schemas.microsoft.com/office/drawing/2014/main" id="{FE60C9E5-E020-489F-8A9F-BCBE2A0C3BBC}"/>
              </a:ext>
            </a:extLst>
          </p:cNvPr>
          <p:cNvSpPr>
            <a:spLocks noGrp="1"/>
          </p:cNvSpPr>
          <p:nvPr>
            <p:ph type="title"/>
          </p:nvPr>
        </p:nvSpPr>
        <p:spPr>
          <a:xfrm>
            <a:off x="7412603" y="2091121"/>
            <a:ext cx="4540857" cy="2070061"/>
          </a:xfrm>
        </p:spPr>
        <p:txBody>
          <a:bodyPr rtlCol="0"/>
          <a:lstStyle/>
          <a:p>
            <a:pPr rtl="0"/>
            <a:r>
              <a:rPr lang="it-IT" dirty="0"/>
              <a:t>Thank </a:t>
            </a:r>
            <a:r>
              <a:rPr lang="it-IT" dirty="0" err="1"/>
              <a:t>you</a:t>
            </a:r>
            <a:r>
              <a:rPr lang="it-IT" dirty="0"/>
              <a:t> for </a:t>
            </a:r>
            <a:r>
              <a:rPr lang="it-IT" dirty="0" err="1"/>
              <a:t>your</a:t>
            </a:r>
            <a:r>
              <a:rPr lang="it-IT" dirty="0"/>
              <a:t> </a:t>
            </a:r>
            <a:r>
              <a:rPr lang="it-IT" dirty="0" err="1"/>
              <a:t>attention</a:t>
            </a:r>
            <a:r>
              <a:rPr lang="it-IT" dirty="0"/>
              <a:t>!</a:t>
            </a:r>
          </a:p>
        </p:txBody>
      </p:sp>
      <p:sp>
        <p:nvSpPr>
          <p:cNvPr id="2" name="Segnaposto numero diapositiva 1">
            <a:extLst>
              <a:ext uri="{FF2B5EF4-FFF2-40B4-BE49-F238E27FC236}">
                <a16:creationId xmlns:a16="http://schemas.microsoft.com/office/drawing/2014/main" id="{8C062E2D-CED6-CD0A-483C-604DC56AE5B0}"/>
              </a:ext>
            </a:extLst>
          </p:cNvPr>
          <p:cNvSpPr>
            <a:spLocks noGrp="1"/>
          </p:cNvSpPr>
          <p:nvPr>
            <p:ph type="sldNum" sz="quarter" idx="12"/>
          </p:nvPr>
        </p:nvSpPr>
        <p:spPr/>
        <p:txBody>
          <a:bodyPr/>
          <a:lstStyle/>
          <a:p>
            <a:pPr rtl="0"/>
            <a:fld id="{A402E4C0-AD5E-4E8C-9F21-7CCE474BDCEB}" type="slidenum">
              <a:rPr lang="it-IT" noProof="0" smtClean="0"/>
              <a:pPr rtl="0"/>
              <a:t>17</a:t>
            </a:fld>
            <a:endParaRPr lang="it-IT" noProof="0"/>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olo 19">
            <a:extLst>
              <a:ext uri="{FF2B5EF4-FFF2-40B4-BE49-F238E27FC236}">
                <a16:creationId xmlns:a16="http://schemas.microsoft.com/office/drawing/2014/main" id="{2E468DC9-F7EA-4DDD-A3C6-7FED01F0AB9B}"/>
              </a:ext>
            </a:extLst>
          </p:cNvPr>
          <p:cNvSpPr>
            <a:spLocks noGrp="1"/>
          </p:cNvSpPr>
          <p:nvPr>
            <p:ph type="title"/>
          </p:nvPr>
        </p:nvSpPr>
        <p:spPr>
          <a:xfrm>
            <a:off x="417214" y="1183857"/>
            <a:ext cx="5257800" cy="4949657"/>
          </a:xfrm>
        </p:spPr>
        <p:txBody>
          <a:bodyPr rtlCol="0"/>
          <a:lstStyle/>
          <a:p>
            <a:pPr rtl="0"/>
            <a:r>
              <a:rPr lang="it-IT" dirty="0" err="1"/>
              <a:t>Introduction</a:t>
            </a:r>
            <a:endParaRPr lang="it-IT" dirty="0"/>
          </a:p>
        </p:txBody>
      </p:sp>
      <p:sp>
        <p:nvSpPr>
          <p:cNvPr id="30" name="Segnaposto testo 29">
            <a:extLst>
              <a:ext uri="{FF2B5EF4-FFF2-40B4-BE49-F238E27FC236}">
                <a16:creationId xmlns:a16="http://schemas.microsoft.com/office/drawing/2014/main" id="{E1840D15-B3C7-4446-9131-8F222F601B1B}"/>
              </a:ext>
            </a:extLst>
          </p:cNvPr>
          <p:cNvSpPr>
            <a:spLocks noGrp="1"/>
          </p:cNvSpPr>
          <p:nvPr>
            <p:ph type="body" sz="quarter" idx="15"/>
          </p:nvPr>
        </p:nvSpPr>
        <p:spPr>
          <a:xfrm>
            <a:off x="472515" y="2853635"/>
            <a:ext cx="5147198" cy="3279879"/>
          </a:xfrm>
        </p:spPr>
        <p:txBody>
          <a:bodyPr rtlCol="0">
            <a:normAutofit fontScale="92500" lnSpcReduction="10000"/>
          </a:bodyPr>
          <a:lstStyle/>
          <a:p>
            <a:pPr marL="285750" indent="-285750" rtl="0">
              <a:buFont typeface="Arial" panose="020B0604020202020204" pitchFamily="34" charset="0"/>
              <a:buChar char="•"/>
            </a:pPr>
            <a:r>
              <a:rPr lang="en-US" sz="2200" dirty="0"/>
              <a:t>Robotic systems are one of the key solution for providing smart services in future smart cities.</a:t>
            </a:r>
          </a:p>
          <a:p>
            <a:pPr marL="285750" indent="-285750" rtl="0">
              <a:buFont typeface="Arial" panose="020B0604020202020204" pitchFamily="34" charset="0"/>
              <a:buChar char="•"/>
            </a:pPr>
            <a:endParaRPr lang="en-US" sz="2200" dirty="0"/>
          </a:p>
          <a:p>
            <a:pPr marL="285750" indent="-285750" rtl="0">
              <a:buFont typeface="Arial" panose="020B0604020202020204" pitchFamily="34" charset="0"/>
              <a:buChar char="•"/>
            </a:pPr>
            <a:r>
              <a:rPr lang="en-US" sz="2200" dirty="0" err="1"/>
              <a:t>AmbuBot</a:t>
            </a:r>
            <a:r>
              <a:rPr lang="en-US" sz="2200" dirty="0"/>
              <a:t>, a mobile robot that brings along an AED to help lay rescuers for saving patients life in a sudden event of cardiac arrest.</a:t>
            </a:r>
          </a:p>
          <a:p>
            <a:pPr marL="285750" indent="-285750" rtl="0">
              <a:buFont typeface="Arial" panose="020B0604020202020204" pitchFamily="34" charset="0"/>
              <a:buChar char="•"/>
            </a:pPr>
            <a:endParaRPr lang="en-US" dirty="0"/>
          </a:p>
          <a:p>
            <a:pPr marL="285750" indent="-285750" rtl="0">
              <a:buFont typeface="Arial" panose="020B0604020202020204" pitchFamily="34" charset="0"/>
              <a:buChar char="•"/>
            </a:pPr>
            <a:endParaRPr lang="it-IT" dirty="0"/>
          </a:p>
        </p:txBody>
      </p:sp>
      <p:pic>
        <p:nvPicPr>
          <p:cNvPr id="8" name="Immagine 7" descr="Immagine che contiene strada, persona, esterni, via&#10;&#10;Descrizione generata automaticamente">
            <a:extLst>
              <a:ext uri="{FF2B5EF4-FFF2-40B4-BE49-F238E27FC236}">
                <a16:creationId xmlns:a16="http://schemas.microsoft.com/office/drawing/2014/main" id="{5DEA1E14-AE07-452B-7580-DC4A82469709}"/>
              </a:ext>
            </a:extLst>
          </p:cNvPr>
          <p:cNvPicPr>
            <a:picLocks noChangeAspect="1"/>
          </p:cNvPicPr>
          <p:nvPr/>
        </p:nvPicPr>
        <p:blipFill>
          <a:blip r:embed="rId3"/>
          <a:stretch>
            <a:fillRect/>
          </a:stretch>
        </p:blipFill>
        <p:spPr>
          <a:xfrm>
            <a:off x="6387751" y="717690"/>
            <a:ext cx="3141615" cy="2178264"/>
          </a:xfrm>
          <a:prstGeom prst="rect">
            <a:avLst/>
          </a:prstGeom>
        </p:spPr>
      </p:pic>
      <p:pic>
        <p:nvPicPr>
          <p:cNvPr id="10" name="Immagine 9" descr="Immagine che contiene terra, esterni, pietra, spazzatura&#10;&#10;Descrizione generata automaticamente">
            <a:extLst>
              <a:ext uri="{FF2B5EF4-FFF2-40B4-BE49-F238E27FC236}">
                <a16:creationId xmlns:a16="http://schemas.microsoft.com/office/drawing/2014/main" id="{2C2D369C-EEBB-16C4-90A2-5234FD00CC70}"/>
              </a:ext>
            </a:extLst>
          </p:cNvPr>
          <p:cNvPicPr>
            <a:picLocks noChangeAspect="1"/>
          </p:cNvPicPr>
          <p:nvPr/>
        </p:nvPicPr>
        <p:blipFill>
          <a:blip r:embed="rId4"/>
          <a:stretch>
            <a:fillRect/>
          </a:stretch>
        </p:blipFill>
        <p:spPr>
          <a:xfrm>
            <a:off x="8699749" y="2582607"/>
            <a:ext cx="2897676" cy="1931784"/>
          </a:xfrm>
          <a:prstGeom prst="rect">
            <a:avLst/>
          </a:prstGeom>
        </p:spPr>
      </p:pic>
      <p:pic>
        <p:nvPicPr>
          <p:cNvPr id="12" name="Immagine 11" descr="Immagine che contiene testo, esterni, fumo, arma&#10;&#10;Descrizione generata automaticamente">
            <a:extLst>
              <a:ext uri="{FF2B5EF4-FFF2-40B4-BE49-F238E27FC236}">
                <a16:creationId xmlns:a16="http://schemas.microsoft.com/office/drawing/2014/main" id="{67DC04A9-1AC3-280D-18E6-6B0F4A465032}"/>
              </a:ext>
            </a:extLst>
          </p:cNvPr>
          <p:cNvPicPr>
            <a:picLocks noChangeAspect="1"/>
          </p:cNvPicPr>
          <p:nvPr/>
        </p:nvPicPr>
        <p:blipFill>
          <a:blip r:embed="rId5"/>
          <a:stretch>
            <a:fillRect/>
          </a:stretch>
        </p:blipFill>
        <p:spPr>
          <a:xfrm>
            <a:off x="6506384" y="4347735"/>
            <a:ext cx="2904351" cy="2178263"/>
          </a:xfrm>
          <a:prstGeom prst="rect">
            <a:avLst/>
          </a:prstGeom>
        </p:spPr>
      </p:pic>
      <p:pic>
        <p:nvPicPr>
          <p:cNvPr id="14" name="Immagine 13">
            <a:extLst>
              <a:ext uri="{FF2B5EF4-FFF2-40B4-BE49-F238E27FC236}">
                <a16:creationId xmlns:a16="http://schemas.microsoft.com/office/drawing/2014/main" id="{AFDCBB1C-0640-8A80-0735-62AB2706683B}"/>
              </a:ext>
            </a:extLst>
          </p:cNvPr>
          <p:cNvPicPr>
            <a:picLocks noChangeAspect="1"/>
          </p:cNvPicPr>
          <p:nvPr/>
        </p:nvPicPr>
        <p:blipFill>
          <a:blip r:embed="rId6"/>
          <a:stretch>
            <a:fillRect/>
          </a:stretch>
        </p:blipFill>
        <p:spPr>
          <a:xfrm>
            <a:off x="10389826" y="65087"/>
            <a:ext cx="1719221" cy="1505843"/>
          </a:xfrm>
          <a:prstGeom prst="rect">
            <a:avLst/>
          </a:prstGeom>
        </p:spPr>
      </p:pic>
      <p:sp>
        <p:nvSpPr>
          <p:cNvPr id="2" name="Segnaposto numero diapositiva 1">
            <a:extLst>
              <a:ext uri="{FF2B5EF4-FFF2-40B4-BE49-F238E27FC236}">
                <a16:creationId xmlns:a16="http://schemas.microsoft.com/office/drawing/2014/main" id="{2EF93063-A972-5589-4FBA-422017EB96BA}"/>
              </a:ext>
            </a:extLst>
          </p:cNvPr>
          <p:cNvSpPr>
            <a:spLocks noGrp="1"/>
          </p:cNvSpPr>
          <p:nvPr>
            <p:ph type="sldNum" sz="quarter" idx="12"/>
          </p:nvPr>
        </p:nvSpPr>
        <p:spPr/>
        <p:txBody>
          <a:bodyPr/>
          <a:lstStyle/>
          <a:p>
            <a:pPr rtl="0"/>
            <a:fld id="{A402E4C0-AD5E-4E8C-9F21-7CCE474BDCEB}" type="slidenum">
              <a:rPr lang="it-IT" noProof="0" smtClean="0"/>
              <a:t>2</a:t>
            </a:fld>
            <a:endParaRPr lang="it-IT" noProof="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olo 33">
            <a:extLst>
              <a:ext uri="{FF2B5EF4-FFF2-40B4-BE49-F238E27FC236}">
                <a16:creationId xmlns:a16="http://schemas.microsoft.com/office/drawing/2014/main" id="{01A4D341-9CED-415E-A417-C204833D5641}"/>
              </a:ext>
            </a:extLst>
          </p:cNvPr>
          <p:cNvSpPr>
            <a:spLocks noGrp="1"/>
          </p:cNvSpPr>
          <p:nvPr>
            <p:ph type="title"/>
          </p:nvPr>
        </p:nvSpPr>
        <p:spPr>
          <a:xfrm>
            <a:off x="394458" y="357129"/>
            <a:ext cx="7288284" cy="464182"/>
          </a:xfrm>
        </p:spPr>
        <p:txBody>
          <a:bodyPr rtlCol="0">
            <a:normAutofit fontScale="90000"/>
          </a:bodyPr>
          <a:lstStyle/>
          <a:p>
            <a:pPr rtl="0"/>
            <a:r>
              <a:rPr lang="it-IT" dirty="0" err="1"/>
              <a:t>What</a:t>
            </a:r>
            <a:r>
              <a:rPr lang="it-IT" dirty="0"/>
              <a:t> to do </a:t>
            </a:r>
            <a:r>
              <a:rPr lang="it-IT" dirty="0" err="1"/>
              <a:t>if</a:t>
            </a:r>
            <a:r>
              <a:rPr lang="it-IT" dirty="0"/>
              <a:t> a </a:t>
            </a:r>
            <a:r>
              <a:rPr lang="it-IT" dirty="0" err="1"/>
              <a:t>sudden</a:t>
            </a:r>
            <a:r>
              <a:rPr lang="it-IT" dirty="0"/>
              <a:t> </a:t>
            </a:r>
            <a:r>
              <a:rPr lang="it-IT" dirty="0" err="1"/>
              <a:t>cardiac</a:t>
            </a:r>
            <a:r>
              <a:rPr lang="it-IT" dirty="0"/>
              <a:t> </a:t>
            </a:r>
            <a:r>
              <a:rPr lang="it-IT" dirty="0" err="1"/>
              <a:t>arrest</a:t>
            </a:r>
            <a:r>
              <a:rPr lang="it-IT" dirty="0"/>
              <a:t> </a:t>
            </a:r>
            <a:r>
              <a:rPr lang="it-IT" dirty="0" err="1"/>
              <a:t>happen</a:t>
            </a:r>
            <a:r>
              <a:rPr lang="it-IT" dirty="0"/>
              <a:t>?</a:t>
            </a:r>
          </a:p>
        </p:txBody>
      </p:sp>
      <p:pic>
        <p:nvPicPr>
          <p:cNvPr id="52" name="Segnaposto immagine 51">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a:blip r:embed="rId3"/>
          <a:srcRect l="1845" r="1845"/>
          <a:stretch/>
        </p:blipFill>
        <p:spPr>
          <a:xfrm flipH="1">
            <a:off x="415202" y="1787043"/>
            <a:ext cx="3469381" cy="4569307"/>
          </a:xfrm>
        </p:spPr>
      </p:pic>
      <p:sp>
        <p:nvSpPr>
          <p:cNvPr id="64" name="Segnaposto testo 63">
            <a:extLst>
              <a:ext uri="{FF2B5EF4-FFF2-40B4-BE49-F238E27FC236}">
                <a16:creationId xmlns:a16="http://schemas.microsoft.com/office/drawing/2014/main" id="{65AD76B6-01DC-462A-9FF0-16CC82FBDBE0}"/>
              </a:ext>
            </a:extLst>
          </p:cNvPr>
          <p:cNvSpPr>
            <a:spLocks noGrp="1"/>
          </p:cNvSpPr>
          <p:nvPr>
            <p:ph type="body" sz="quarter" idx="22"/>
          </p:nvPr>
        </p:nvSpPr>
        <p:spPr>
          <a:xfrm>
            <a:off x="4192617" y="2359391"/>
            <a:ext cx="2771888" cy="365125"/>
          </a:xfrm>
        </p:spPr>
        <p:txBody>
          <a:bodyPr rtlCol="0">
            <a:noAutofit/>
          </a:bodyPr>
          <a:lstStyle/>
          <a:p>
            <a:pPr rtl="0"/>
            <a:r>
              <a:rPr lang="it-IT" sz="2400" dirty="0" err="1"/>
              <a:t>Cardiac</a:t>
            </a:r>
            <a:r>
              <a:rPr lang="it-IT" sz="2400" dirty="0"/>
              <a:t> </a:t>
            </a:r>
            <a:r>
              <a:rPr lang="it-IT" sz="2400" dirty="0" err="1"/>
              <a:t>arrest</a:t>
            </a:r>
            <a:endParaRPr lang="it-IT" sz="2400" dirty="0"/>
          </a:p>
        </p:txBody>
      </p:sp>
      <p:sp>
        <p:nvSpPr>
          <p:cNvPr id="63" name="Segnaposto testo 62">
            <a:extLst>
              <a:ext uri="{FF2B5EF4-FFF2-40B4-BE49-F238E27FC236}">
                <a16:creationId xmlns:a16="http://schemas.microsoft.com/office/drawing/2014/main" id="{831B3626-E1D2-42AE-AB45-94BC5112D8FC}"/>
              </a:ext>
            </a:extLst>
          </p:cNvPr>
          <p:cNvSpPr>
            <a:spLocks noGrp="1"/>
          </p:cNvSpPr>
          <p:nvPr>
            <p:ph type="body" sz="quarter" idx="16"/>
          </p:nvPr>
        </p:nvSpPr>
        <p:spPr>
          <a:xfrm>
            <a:off x="6964505" y="2332936"/>
            <a:ext cx="2289974" cy="783160"/>
          </a:xfrm>
        </p:spPr>
        <p:txBody>
          <a:bodyPr rtlCol="0">
            <a:noAutofit/>
          </a:bodyPr>
          <a:lstStyle/>
          <a:p>
            <a:pPr rtl="0"/>
            <a:r>
              <a:rPr lang="it-IT" sz="2400" dirty="0"/>
              <a:t>First </a:t>
            </a:r>
            <a:r>
              <a:rPr lang="it-IT" sz="2400" dirty="0" err="1"/>
              <a:t>panic</a:t>
            </a:r>
            <a:endParaRPr lang="it-IT" sz="2400" dirty="0"/>
          </a:p>
        </p:txBody>
      </p:sp>
      <p:sp>
        <p:nvSpPr>
          <p:cNvPr id="67" name="Segnaposto testo 66">
            <a:extLst>
              <a:ext uri="{FF2B5EF4-FFF2-40B4-BE49-F238E27FC236}">
                <a16:creationId xmlns:a16="http://schemas.microsoft.com/office/drawing/2014/main" id="{3705D4B7-D21E-458D-B289-A189923D7B3E}"/>
              </a:ext>
            </a:extLst>
          </p:cNvPr>
          <p:cNvSpPr>
            <a:spLocks noGrp="1"/>
          </p:cNvSpPr>
          <p:nvPr>
            <p:ph type="body" sz="quarter" idx="25"/>
          </p:nvPr>
        </p:nvSpPr>
        <p:spPr>
          <a:xfrm>
            <a:off x="9344718" y="2332936"/>
            <a:ext cx="2771888" cy="1505843"/>
          </a:xfrm>
        </p:spPr>
        <p:txBody>
          <a:bodyPr rtlCol="0">
            <a:noAutofit/>
          </a:bodyPr>
          <a:lstStyle/>
          <a:p>
            <a:pPr rtl="0"/>
            <a:r>
              <a:rPr lang="it-IT" sz="2400" dirty="0" err="1"/>
              <a:t>Dispatch</a:t>
            </a:r>
            <a:r>
              <a:rPr lang="it-IT" sz="2400" dirty="0"/>
              <a:t> of </a:t>
            </a:r>
            <a:r>
              <a:rPr lang="it-IT" sz="2400" dirty="0" err="1"/>
              <a:t>ambulances</a:t>
            </a:r>
            <a:endParaRPr lang="it-IT" sz="2400" dirty="0"/>
          </a:p>
        </p:txBody>
      </p:sp>
      <p:sp>
        <p:nvSpPr>
          <p:cNvPr id="43" name="Segnaposto testo 42">
            <a:extLst>
              <a:ext uri="{FF2B5EF4-FFF2-40B4-BE49-F238E27FC236}">
                <a16:creationId xmlns:a16="http://schemas.microsoft.com/office/drawing/2014/main" id="{80683256-31D4-4761-874B-66494293B9AF}"/>
              </a:ext>
            </a:extLst>
          </p:cNvPr>
          <p:cNvSpPr>
            <a:spLocks noGrp="1"/>
          </p:cNvSpPr>
          <p:nvPr>
            <p:ph type="body" sz="quarter" idx="18"/>
          </p:nvPr>
        </p:nvSpPr>
        <p:spPr>
          <a:xfrm>
            <a:off x="4038600" y="3428405"/>
            <a:ext cx="2680958" cy="2508704"/>
          </a:xfrm>
        </p:spPr>
        <p:txBody>
          <a:bodyPr rtlCol="0">
            <a:normAutofit/>
          </a:bodyPr>
          <a:lstStyle/>
          <a:p>
            <a:pPr rtl="0"/>
            <a:r>
              <a:rPr lang="it-IT" sz="2000" dirty="0" err="1"/>
              <a:t>Sudden</a:t>
            </a:r>
            <a:r>
              <a:rPr lang="it-IT" sz="2000" dirty="0"/>
              <a:t> </a:t>
            </a:r>
            <a:r>
              <a:rPr lang="it-IT" sz="2000" dirty="0" err="1"/>
              <a:t>cardiac</a:t>
            </a:r>
            <a:r>
              <a:rPr lang="it-IT" sz="2000" dirty="0"/>
              <a:t> </a:t>
            </a:r>
            <a:r>
              <a:rPr lang="it-IT" sz="2000" dirty="0" err="1"/>
              <a:t>arrest</a:t>
            </a:r>
            <a:r>
              <a:rPr lang="it-IT" sz="2000" dirty="0"/>
              <a:t> </a:t>
            </a:r>
            <a:r>
              <a:rPr lang="it-IT" sz="2000" dirty="0" err="1"/>
              <a:t>is</a:t>
            </a:r>
            <a:r>
              <a:rPr lang="it-IT" sz="2000" dirty="0"/>
              <a:t> </a:t>
            </a:r>
            <a:r>
              <a:rPr lang="en-US" sz="2000" dirty="0"/>
              <a:t>one of the major causes of mortality in both men and women.</a:t>
            </a:r>
            <a:endParaRPr lang="it-IT" sz="2000" dirty="0"/>
          </a:p>
        </p:txBody>
      </p:sp>
      <p:sp>
        <p:nvSpPr>
          <p:cNvPr id="42" name="Segnaposto testo 41">
            <a:extLst>
              <a:ext uri="{FF2B5EF4-FFF2-40B4-BE49-F238E27FC236}">
                <a16:creationId xmlns:a16="http://schemas.microsoft.com/office/drawing/2014/main" id="{A68FF55C-6F05-48FC-9323-AB8D48077BE6}"/>
              </a:ext>
            </a:extLst>
          </p:cNvPr>
          <p:cNvSpPr>
            <a:spLocks noGrp="1"/>
          </p:cNvSpPr>
          <p:nvPr>
            <p:ph type="body" sz="quarter" idx="17"/>
          </p:nvPr>
        </p:nvSpPr>
        <p:spPr>
          <a:xfrm>
            <a:off x="6894319" y="3428405"/>
            <a:ext cx="2289974" cy="3199875"/>
          </a:xfrm>
        </p:spPr>
        <p:txBody>
          <a:bodyPr rtlCol="0">
            <a:noAutofit/>
          </a:bodyPr>
          <a:lstStyle/>
          <a:p>
            <a:pPr rtl="0"/>
            <a:r>
              <a:rPr lang="en-US" sz="2000" dirty="0"/>
              <a:t>It is difficult for people to locate AEDs in an emergency. It is because of the first panic that arises in such cases. </a:t>
            </a:r>
            <a:endParaRPr lang="it-IT" sz="2000" dirty="0"/>
          </a:p>
        </p:txBody>
      </p:sp>
      <p:sp>
        <p:nvSpPr>
          <p:cNvPr id="50" name="Segnaposto testo 49">
            <a:extLst>
              <a:ext uri="{FF2B5EF4-FFF2-40B4-BE49-F238E27FC236}">
                <a16:creationId xmlns:a16="http://schemas.microsoft.com/office/drawing/2014/main" id="{0868D1C0-8D01-4F5F-ADB2-2B0A4D1E744F}"/>
              </a:ext>
            </a:extLst>
          </p:cNvPr>
          <p:cNvSpPr>
            <a:spLocks noGrp="1"/>
          </p:cNvSpPr>
          <p:nvPr>
            <p:ph type="body" sz="quarter" idx="26"/>
          </p:nvPr>
        </p:nvSpPr>
        <p:spPr>
          <a:xfrm>
            <a:off x="9519479" y="3437749"/>
            <a:ext cx="2289974" cy="2584208"/>
          </a:xfrm>
        </p:spPr>
        <p:txBody>
          <a:bodyPr vert="horz" lIns="91440" tIns="45720" rIns="91440" bIns="45720" rtlCol="0" anchor="t">
            <a:noAutofit/>
          </a:bodyPr>
          <a:lstStyle/>
          <a:p>
            <a:pPr rtl="0"/>
            <a:r>
              <a:rPr lang="en-US" sz="2000" dirty="0"/>
              <a:t>An ambulance is usually dispatched to the spot within ten minutes or more, often too much time to save a life.</a:t>
            </a:r>
            <a:endParaRPr lang="it-IT" sz="2000" dirty="0"/>
          </a:p>
        </p:txBody>
      </p:sp>
      <p:pic>
        <p:nvPicPr>
          <p:cNvPr id="6" name="Immagine 5">
            <a:extLst>
              <a:ext uri="{FF2B5EF4-FFF2-40B4-BE49-F238E27FC236}">
                <a16:creationId xmlns:a16="http://schemas.microsoft.com/office/drawing/2014/main" id="{D09B23E2-D25E-6605-E411-983A318EDDAE}"/>
              </a:ext>
            </a:extLst>
          </p:cNvPr>
          <p:cNvPicPr>
            <a:picLocks noChangeAspect="1"/>
          </p:cNvPicPr>
          <p:nvPr/>
        </p:nvPicPr>
        <p:blipFill>
          <a:blip r:embed="rId4"/>
          <a:stretch>
            <a:fillRect/>
          </a:stretch>
        </p:blipFill>
        <p:spPr>
          <a:xfrm>
            <a:off x="10389826" y="65087"/>
            <a:ext cx="1719221" cy="1505843"/>
          </a:xfrm>
          <a:prstGeom prst="rect">
            <a:avLst/>
          </a:prstGeom>
        </p:spPr>
      </p:pic>
      <p:sp>
        <p:nvSpPr>
          <p:cNvPr id="2" name="Segnaposto numero diapositiva 1">
            <a:extLst>
              <a:ext uri="{FF2B5EF4-FFF2-40B4-BE49-F238E27FC236}">
                <a16:creationId xmlns:a16="http://schemas.microsoft.com/office/drawing/2014/main" id="{23860A1B-00D8-8A47-7004-01388E499CAF}"/>
              </a:ext>
            </a:extLst>
          </p:cNvPr>
          <p:cNvSpPr>
            <a:spLocks noGrp="1"/>
          </p:cNvSpPr>
          <p:nvPr>
            <p:ph type="sldNum" sz="quarter" idx="12"/>
          </p:nvPr>
        </p:nvSpPr>
        <p:spPr/>
        <p:txBody>
          <a:bodyPr/>
          <a:lstStyle/>
          <a:p>
            <a:pPr rtl="0"/>
            <a:fld id="{A402E4C0-AD5E-4E8C-9F21-7CCE474BDCEB}" type="slidenum">
              <a:rPr lang="it-IT" noProof="0" smtClean="0"/>
              <a:t>3</a:t>
            </a:fld>
            <a:endParaRPr lang="it-IT" noProof="0"/>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olo 32">
            <a:extLst>
              <a:ext uri="{FF2B5EF4-FFF2-40B4-BE49-F238E27FC236}">
                <a16:creationId xmlns:a16="http://schemas.microsoft.com/office/drawing/2014/main" id="{4F4C28E4-6D60-402B-8F22-B1AED571D98D}"/>
              </a:ext>
            </a:extLst>
          </p:cNvPr>
          <p:cNvSpPr>
            <a:spLocks noGrp="1"/>
          </p:cNvSpPr>
          <p:nvPr>
            <p:ph type="title"/>
          </p:nvPr>
        </p:nvSpPr>
        <p:spPr>
          <a:xfrm>
            <a:off x="345889" y="331304"/>
            <a:ext cx="7168094" cy="1817173"/>
          </a:xfrm>
        </p:spPr>
        <p:txBody>
          <a:bodyPr rtlCol="0">
            <a:normAutofit/>
          </a:bodyPr>
          <a:lstStyle/>
          <a:p>
            <a:pPr rtl="0"/>
            <a:r>
              <a:rPr lang="it-IT" dirty="0" err="1"/>
              <a:t>Problems</a:t>
            </a:r>
            <a:r>
              <a:rPr lang="it-IT" dirty="0"/>
              <a:t> in big cities</a:t>
            </a:r>
          </a:p>
        </p:txBody>
      </p:sp>
      <p:sp>
        <p:nvSpPr>
          <p:cNvPr id="8" name="Segnaposto testo 7">
            <a:extLst>
              <a:ext uri="{FF2B5EF4-FFF2-40B4-BE49-F238E27FC236}">
                <a16:creationId xmlns:a16="http://schemas.microsoft.com/office/drawing/2014/main" id="{543D568B-2F7D-26E3-0E93-2091797B9DE4}"/>
              </a:ext>
            </a:extLst>
          </p:cNvPr>
          <p:cNvSpPr>
            <a:spLocks noGrp="1"/>
          </p:cNvSpPr>
          <p:nvPr>
            <p:ph type="body" sz="quarter" idx="17"/>
          </p:nvPr>
        </p:nvSpPr>
        <p:spPr>
          <a:xfrm>
            <a:off x="345889" y="1533802"/>
            <a:ext cx="11500222" cy="1517776"/>
          </a:xfrm>
        </p:spPr>
        <p:txBody>
          <a:bodyPr>
            <a:normAutofit/>
          </a:bodyPr>
          <a:lstStyle/>
          <a:p>
            <a:r>
              <a:rPr lang="en-US" sz="2000" dirty="0"/>
              <a:t>In the case of health emergency situation, it is common to call the emergency hotline to seek for assistance which often the ambulance will be dispatched to the scene in average of ten minutes time.</a:t>
            </a:r>
            <a:endParaRPr lang="it-IT" sz="1800" dirty="0"/>
          </a:p>
        </p:txBody>
      </p:sp>
      <p:pic>
        <p:nvPicPr>
          <p:cNvPr id="23" name="Immagine 22">
            <a:extLst>
              <a:ext uri="{FF2B5EF4-FFF2-40B4-BE49-F238E27FC236}">
                <a16:creationId xmlns:a16="http://schemas.microsoft.com/office/drawing/2014/main" id="{374843BC-D17F-697A-96F3-FEC5078387CE}"/>
              </a:ext>
            </a:extLst>
          </p:cNvPr>
          <p:cNvPicPr>
            <a:picLocks noChangeAspect="1"/>
          </p:cNvPicPr>
          <p:nvPr/>
        </p:nvPicPr>
        <p:blipFill>
          <a:blip r:embed="rId3"/>
          <a:stretch>
            <a:fillRect/>
          </a:stretch>
        </p:blipFill>
        <p:spPr>
          <a:xfrm>
            <a:off x="3223930" y="2575851"/>
            <a:ext cx="5744140" cy="2602034"/>
          </a:xfrm>
          <a:prstGeom prst="rect">
            <a:avLst/>
          </a:prstGeom>
        </p:spPr>
      </p:pic>
      <p:sp>
        <p:nvSpPr>
          <p:cNvPr id="25" name="CasellaDiTesto 24">
            <a:extLst>
              <a:ext uri="{FF2B5EF4-FFF2-40B4-BE49-F238E27FC236}">
                <a16:creationId xmlns:a16="http://schemas.microsoft.com/office/drawing/2014/main" id="{A423958F-09BC-9D5D-EEFD-F8BAEC4A3055}"/>
              </a:ext>
            </a:extLst>
          </p:cNvPr>
          <p:cNvSpPr txBox="1"/>
          <p:nvPr/>
        </p:nvSpPr>
        <p:spPr>
          <a:xfrm>
            <a:off x="345889" y="5355263"/>
            <a:ext cx="11952128" cy="707886"/>
          </a:xfrm>
          <a:prstGeom prst="rect">
            <a:avLst/>
          </a:prstGeom>
          <a:noFill/>
        </p:spPr>
        <p:txBody>
          <a:bodyPr wrap="square" rtlCol="0">
            <a:spAutoFit/>
          </a:bodyPr>
          <a:lstStyle/>
          <a:p>
            <a:r>
              <a:rPr lang="en-US" sz="2000" dirty="0">
                <a:solidFill>
                  <a:schemeClr val="bg1"/>
                </a:solidFill>
              </a:rPr>
              <a:t>A variety of circumstances influence this issue, including traffic congestion, difficulties locating the location, lengthy distance, and so on.</a:t>
            </a:r>
            <a:endParaRPr lang="it-IT" sz="2000" dirty="0">
              <a:solidFill>
                <a:schemeClr val="bg1"/>
              </a:solidFill>
            </a:endParaRPr>
          </a:p>
        </p:txBody>
      </p:sp>
      <p:pic>
        <p:nvPicPr>
          <p:cNvPr id="29" name="Immagine 28">
            <a:extLst>
              <a:ext uri="{FF2B5EF4-FFF2-40B4-BE49-F238E27FC236}">
                <a16:creationId xmlns:a16="http://schemas.microsoft.com/office/drawing/2014/main" id="{7321154A-2818-193D-E9C4-EFA506797232}"/>
              </a:ext>
            </a:extLst>
          </p:cNvPr>
          <p:cNvPicPr>
            <a:picLocks noChangeAspect="1"/>
          </p:cNvPicPr>
          <p:nvPr/>
        </p:nvPicPr>
        <p:blipFill>
          <a:blip r:embed="rId4"/>
          <a:stretch>
            <a:fillRect/>
          </a:stretch>
        </p:blipFill>
        <p:spPr>
          <a:xfrm>
            <a:off x="10389826" y="65087"/>
            <a:ext cx="1719221" cy="1505843"/>
          </a:xfrm>
          <a:prstGeom prst="rect">
            <a:avLst/>
          </a:prstGeom>
        </p:spPr>
      </p:pic>
      <p:sp>
        <p:nvSpPr>
          <p:cNvPr id="2" name="Segnaposto numero diapositiva 1">
            <a:extLst>
              <a:ext uri="{FF2B5EF4-FFF2-40B4-BE49-F238E27FC236}">
                <a16:creationId xmlns:a16="http://schemas.microsoft.com/office/drawing/2014/main" id="{A8D3300A-2B17-9943-A49F-DFE06CA98FA0}"/>
              </a:ext>
            </a:extLst>
          </p:cNvPr>
          <p:cNvSpPr>
            <a:spLocks noGrp="1"/>
          </p:cNvSpPr>
          <p:nvPr>
            <p:ph type="sldNum" sz="quarter" idx="12"/>
          </p:nvPr>
        </p:nvSpPr>
        <p:spPr/>
        <p:txBody>
          <a:bodyPr/>
          <a:lstStyle/>
          <a:p>
            <a:pPr rtl="0"/>
            <a:fld id="{A402E4C0-AD5E-4E8C-9F21-7CCE474BDCEB}" type="slidenum">
              <a:rPr lang="it-IT" noProof="0" smtClean="0"/>
              <a:t>4</a:t>
            </a:fld>
            <a:endParaRPr lang="it-IT" noProof="0"/>
          </a:p>
        </p:txBody>
      </p:sp>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olo 110">
            <a:extLst>
              <a:ext uri="{FF2B5EF4-FFF2-40B4-BE49-F238E27FC236}">
                <a16:creationId xmlns:a16="http://schemas.microsoft.com/office/drawing/2014/main" id="{CC9F3600-2711-4A49-8018-C4671B56159C}"/>
              </a:ext>
            </a:extLst>
          </p:cNvPr>
          <p:cNvSpPr>
            <a:spLocks noGrp="1"/>
          </p:cNvSpPr>
          <p:nvPr>
            <p:ph type="title"/>
          </p:nvPr>
        </p:nvSpPr>
        <p:spPr>
          <a:xfrm>
            <a:off x="2452697" y="500846"/>
            <a:ext cx="7286605" cy="634323"/>
          </a:xfrm>
        </p:spPr>
        <p:txBody>
          <a:bodyPr rtlCol="0"/>
          <a:lstStyle/>
          <a:p>
            <a:pPr rtl="0"/>
            <a:r>
              <a:rPr lang="it-IT" dirty="0" err="1"/>
              <a:t>ambubot</a:t>
            </a:r>
            <a:endParaRPr lang="it-IT" dirty="0"/>
          </a:p>
        </p:txBody>
      </p:sp>
      <p:pic>
        <p:nvPicPr>
          <p:cNvPr id="5" name="Immagine 4">
            <a:extLst>
              <a:ext uri="{FF2B5EF4-FFF2-40B4-BE49-F238E27FC236}">
                <a16:creationId xmlns:a16="http://schemas.microsoft.com/office/drawing/2014/main" id="{371C46C8-1CCC-66BE-AF20-0915DAF653F8}"/>
              </a:ext>
            </a:extLst>
          </p:cNvPr>
          <p:cNvPicPr>
            <a:picLocks noChangeAspect="1"/>
          </p:cNvPicPr>
          <p:nvPr/>
        </p:nvPicPr>
        <p:blipFill>
          <a:blip r:embed="rId3"/>
          <a:stretch>
            <a:fillRect/>
          </a:stretch>
        </p:blipFill>
        <p:spPr>
          <a:xfrm>
            <a:off x="10389826" y="65087"/>
            <a:ext cx="1719221" cy="1505843"/>
          </a:xfrm>
          <a:prstGeom prst="rect">
            <a:avLst/>
          </a:prstGeom>
        </p:spPr>
      </p:pic>
      <p:sp>
        <p:nvSpPr>
          <p:cNvPr id="14" name="CasellaDiTesto 13">
            <a:extLst>
              <a:ext uri="{FF2B5EF4-FFF2-40B4-BE49-F238E27FC236}">
                <a16:creationId xmlns:a16="http://schemas.microsoft.com/office/drawing/2014/main" id="{3D24693A-28F0-90BD-B7CC-DBF049228973}"/>
              </a:ext>
            </a:extLst>
          </p:cNvPr>
          <p:cNvSpPr txBox="1"/>
          <p:nvPr/>
        </p:nvSpPr>
        <p:spPr>
          <a:xfrm>
            <a:off x="639415" y="2135410"/>
            <a:ext cx="9342784" cy="3477875"/>
          </a:xfrm>
          <a:prstGeom prst="rect">
            <a:avLst/>
          </a:prstGeom>
          <a:noFill/>
        </p:spPr>
        <p:txBody>
          <a:bodyPr wrap="square" rtlCol="0">
            <a:spAutoFit/>
          </a:bodyPr>
          <a:lstStyle/>
          <a:p>
            <a:pPr marL="285750" indent="-285750">
              <a:buFont typeface="Arial" panose="020B0604020202020204" pitchFamily="34" charset="0"/>
              <a:buChar char="•"/>
            </a:pPr>
            <a:r>
              <a:rPr lang="it-IT" sz="2000" dirty="0">
                <a:solidFill>
                  <a:schemeClr val="bg1"/>
                </a:solidFill>
              </a:rPr>
              <a:t>Simple mobile robot.</a:t>
            </a:r>
          </a:p>
          <a:p>
            <a:pPr marL="285750" indent="-285750">
              <a:buFont typeface="Arial" panose="020B0604020202020204" pitchFamily="34" charset="0"/>
              <a:buChar char="•"/>
            </a:pPr>
            <a:endParaRPr lang="it-IT" sz="2000" dirty="0">
              <a:solidFill>
                <a:schemeClr val="bg1"/>
              </a:solidFill>
            </a:endParaRPr>
          </a:p>
          <a:p>
            <a:pPr marL="285750" indent="-285750">
              <a:buFont typeface="Arial" panose="020B0604020202020204" pitchFamily="34" charset="0"/>
              <a:buChar char="•"/>
            </a:pPr>
            <a:r>
              <a:rPr lang="it-IT" sz="2000" dirty="0">
                <a:solidFill>
                  <a:schemeClr val="bg1"/>
                </a:solidFill>
              </a:rPr>
              <a:t>Good </a:t>
            </a:r>
            <a:r>
              <a:rPr lang="it-IT" sz="2000" dirty="0" err="1">
                <a:solidFill>
                  <a:schemeClr val="bg1"/>
                </a:solidFill>
              </a:rPr>
              <a:t>agility</a:t>
            </a:r>
            <a:r>
              <a:rPr lang="it-IT" sz="2000" dirty="0">
                <a:solidFill>
                  <a:schemeClr val="bg1"/>
                </a:solidFill>
              </a:rPr>
              <a:t> in </a:t>
            </a:r>
            <a:r>
              <a:rPr lang="it-IT" sz="2000" dirty="0" err="1">
                <a:solidFill>
                  <a:schemeClr val="bg1"/>
                </a:solidFill>
              </a:rPr>
              <a:t>both</a:t>
            </a:r>
            <a:r>
              <a:rPr lang="it-IT" sz="2000" dirty="0">
                <a:solidFill>
                  <a:schemeClr val="bg1"/>
                </a:solidFill>
              </a:rPr>
              <a:t> indoor and outdoor </a:t>
            </a:r>
            <a:r>
              <a:rPr lang="it-IT" sz="2000" dirty="0" err="1">
                <a:solidFill>
                  <a:schemeClr val="bg1"/>
                </a:solidFill>
              </a:rPr>
              <a:t>environments</a:t>
            </a:r>
            <a:r>
              <a:rPr lang="it-IT" sz="2000" dirty="0">
                <a:solidFill>
                  <a:schemeClr val="bg1"/>
                </a:solidFill>
              </a:rPr>
              <a:t>.</a:t>
            </a:r>
          </a:p>
          <a:p>
            <a:pPr marL="285750" indent="-285750">
              <a:buFont typeface="Arial" panose="020B0604020202020204" pitchFamily="34" charset="0"/>
              <a:buChar char="•"/>
            </a:pPr>
            <a:endParaRPr lang="it-IT" sz="2000" dirty="0">
              <a:solidFill>
                <a:schemeClr val="bg1"/>
              </a:solidFill>
            </a:endParaRPr>
          </a:p>
          <a:p>
            <a:pPr marL="285750" indent="-285750">
              <a:buFont typeface="Arial" panose="020B0604020202020204" pitchFamily="34" charset="0"/>
              <a:buChar char="•"/>
            </a:pPr>
            <a:r>
              <a:rPr lang="it-IT" sz="2000" dirty="0" err="1">
                <a:solidFill>
                  <a:schemeClr val="bg1"/>
                </a:solidFill>
              </a:rPr>
              <a:t>Gripper</a:t>
            </a:r>
            <a:r>
              <a:rPr lang="it-IT" sz="2000" dirty="0">
                <a:solidFill>
                  <a:schemeClr val="bg1"/>
                </a:solidFill>
              </a:rPr>
              <a:t> </a:t>
            </a:r>
            <a:r>
              <a:rPr lang="it-IT" sz="2000" dirty="0" err="1">
                <a:solidFill>
                  <a:schemeClr val="bg1"/>
                </a:solidFill>
              </a:rPr>
              <a:t>that</a:t>
            </a:r>
            <a:r>
              <a:rPr lang="it-IT" sz="2000" dirty="0">
                <a:solidFill>
                  <a:schemeClr val="bg1"/>
                </a:solidFill>
              </a:rPr>
              <a:t> can </a:t>
            </a:r>
            <a:r>
              <a:rPr lang="it-IT" sz="2000" dirty="0" err="1">
                <a:solidFill>
                  <a:schemeClr val="bg1"/>
                </a:solidFill>
              </a:rPr>
              <a:t>pick</a:t>
            </a:r>
            <a:r>
              <a:rPr lang="it-IT" sz="2000" dirty="0">
                <a:solidFill>
                  <a:schemeClr val="bg1"/>
                </a:solidFill>
              </a:rPr>
              <a:t> up </a:t>
            </a:r>
            <a:r>
              <a:rPr lang="it-IT" sz="2000" dirty="0" err="1">
                <a:solidFill>
                  <a:schemeClr val="bg1"/>
                </a:solidFill>
              </a:rPr>
              <a:t>things</a:t>
            </a:r>
            <a:r>
              <a:rPr lang="it-IT" sz="2000" dirty="0">
                <a:solidFill>
                  <a:schemeClr val="bg1"/>
                </a:solidFill>
              </a:rPr>
              <a:t> </a:t>
            </a:r>
            <a:r>
              <a:rPr lang="it-IT" sz="2000" dirty="0" err="1">
                <a:solidFill>
                  <a:schemeClr val="bg1"/>
                </a:solidFill>
              </a:rPr>
              <a:t>below</a:t>
            </a:r>
            <a:r>
              <a:rPr lang="it-IT" sz="2000" dirty="0">
                <a:solidFill>
                  <a:schemeClr val="bg1"/>
                </a:solidFill>
              </a:rPr>
              <a:t> 10 kg of weight.</a:t>
            </a:r>
          </a:p>
          <a:p>
            <a:pPr marL="285750" indent="-285750">
              <a:buFont typeface="Arial" panose="020B0604020202020204" pitchFamily="34" charset="0"/>
              <a:buChar char="•"/>
            </a:pPr>
            <a:endParaRPr lang="it-IT" sz="2000" dirty="0">
              <a:solidFill>
                <a:schemeClr val="bg1"/>
              </a:solidFill>
            </a:endParaRPr>
          </a:p>
          <a:p>
            <a:pPr marL="285750" indent="-285750">
              <a:buFont typeface="Arial" panose="020B0604020202020204" pitchFamily="34" charset="0"/>
              <a:buChar char="•"/>
            </a:pPr>
            <a:r>
              <a:rPr lang="it-IT" sz="2000" dirty="0">
                <a:solidFill>
                  <a:schemeClr val="bg1"/>
                </a:solidFill>
              </a:rPr>
              <a:t>Two </a:t>
            </a:r>
            <a:r>
              <a:rPr lang="it-IT" sz="2000" dirty="0" err="1">
                <a:solidFill>
                  <a:schemeClr val="bg1"/>
                </a:solidFill>
              </a:rPr>
              <a:t>videocameras</a:t>
            </a:r>
            <a:r>
              <a:rPr lang="it-IT" sz="2000" dirty="0">
                <a:solidFill>
                  <a:schemeClr val="bg1"/>
                </a:solidFill>
              </a:rPr>
              <a:t> for human-robot </a:t>
            </a:r>
            <a:r>
              <a:rPr lang="it-IT" sz="2000" dirty="0" err="1">
                <a:solidFill>
                  <a:schemeClr val="bg1"/>
                </a:solidFill>
              </a:rPr>
              <a:t>coordination</a:t>
            </a:r>
            <a:r>
              <a:rPr lang="it-IT" sz="2000" dirty="0">
                <a:solidFill>
                  <a:schemeClr val="bg1"/>
                </a:solidFill>
              </a:rPr>
              <a:t>. </a:t>
            </a:r>
          </a:p>
          <a:p>
            <a:pPr marL="285750" indent="-285750">
              <a:buFont typeface="Arial" panose="020B0604020202020204" pitchFamily="34" charset="0"/>
              <a:buChar char="•"/>
            </a:pPr>
            <a:endParaRPr lang="it-IT" sz="2000" dirty="0">
              <a:solidFill>
                <a:schemeClr val="bg1"/>
              </a:solidFill>
            </a:endParaRPr>
          </a:p>
          <a:p>
            <a:pPr marL="285750" indent="-285750">
              <a:buFont typeface="Arial" panose="020B0604020202020204" pitchFamily="34" charset="0"/>
              <a:buChar char="•"/>
            </a:pPr>
            <a:r>
              <a:rPr lang="it-IT" sz="2000" dirty="0">
                <a:solidFill>
                  <a:schemeClr val="bg1"/>
                </a:solidFill>
              </a:rPr>
              <a:t>Speed of 10 km/h.</a:t>
            </a:r>
          </a:p>
          <a:p>
            <a:pPr marL="285750" indent="-285750">
              <a:buFont typeface="Arial" panose="020B0604020202020204" pitchFamily="34" charset="0"/>
              <a:buChar char="•"/>
            </a:pPr>
            <a:endParaRPr lang="it-IT" sz="2000" dirty="0">
              <a:solidFill>
                <a:schemeClr val="bg1"/>
              </a:solidFill>
            </a:endParaRPr>
          </a:p>
          <a:p>
            <a:pPr marL="285750" indent="-285750">
              <a:buFont typeface="Arial" panose="020B0604020202020204" pitchFamily="34" charset="0"/>
              <a:buChar char="•"/>
            </a:pPr>
            <a:r>
              <a:rPr lang="it-IT" sz="2000" dirty="0">
                <a:solidFill>
                  <a:schemeClr val="bg1"/>
                </a:solidFill>
              </a:rPr>
              <a:t>Climb </a:t>
            </a:r>
            <a:r>
              <a:rPr lang="it-IT" sz="2000" dirty="0" err="1">
                <a:solidFill>
                  <a:schemeClr val="bg1"/>
                </a:solidFill>
              </a:rPr>
              <a:t>slopes</a:t>
            </a:r>
            <a:r>
              <a:rPr lang="it-IT" sz="2000" dirty="0">
                <a:solidFill>
                  <a:schemeClr val="bg1"/>
                </a:solidFill>
              </a:rPr>
              <a:t> up to 45 degrees.</a:t>
            </a:r>
          </a:p>
        </p:txBody>
      </p:sp>
      <p:pic>
        <p:nvPicPr>
          <p:cNvPr id="72" name="Immagine 71" descr="Immagine che contiene piastrellato&#10;&#10;Descrizione generata automaticamente">
            <a:extLst>
              <a:ext uri="{FF2B5EF4-FFF2-40B4-BE49-F238E27FC236}">
                <a16:creationId xmlns:a16="http://schemas.microsoft.com/office/drawing/2014/main" id="{14E487DE-67F6-F1AD-D999-2E2DE05A943C}"/>
              </a:ext>
            </a:extLst>
          </p:cNvPr>
          <p:cNvPicPr>
            <a:picLocks noChangeAspect="1"/>
          </p:cNvPicPr>
          <p:nvPr/>
        </p:nvPicPr>
        <p:blipFill rotWithShape="1">
          <a:blip r:embed="rId4"/>
          <a:srcRect l="15461" t="3072" r="17019" b="243"/>
          <a:stretch/>
        </p:blipFill>
        <p:spPr>
          <a:xfrm>
            <a:off x="7727559" y="2372484"/>
            <a:ext cx="4023485" cy="3240801"/>
          </a:xfrm>
          <a:prstGeom prst="rect">
            <a:avLst/>
          </a:prstGeom>
        </p:spPr>
      </p:pic>
      <p:sp>
        <p:nvSpPr>
          <p:cNvPr id="2" name="Segnaposto numero diapositiva 1">
            <a:extLst>
              <a:ext uri="{FF2B5EF4-FFF2-40B4-BE49-F238E27FC236}">
                <a16:creationId xmlns:a16="http://schemas.microsoft.com/office/drawing/2014/main" id="{A7D30BFE-3E7A-A650-FF19-C5A39A51B6F7}"/>
              </a:ext>
            </a:extLst>
          </p:cNvPr>
          <p:cNvSpPr>
            <a:spLocks noGrp="1"/>
          </p:cNvSpPr>
          <p:nvPr>
            <p:ph type="sldNum" sz="quarter" idx="12"/>
          </p:nvPr>
        </p:nvSpPr>
        <p:spPr/>
        <p:txBody>
          <a:bodyPr/>
          <a:lstStyle/>
          <a:p>
            <a:pPr rtl="0"/>
            <a:fld id="{A402E4C0-AD5E-4E8C-9F21-7CCE474BDCEB}" type="slidenum">
              <a:rPr lang="it-IT" noProof="0" smtClean="0"/>
              <a:t>5</a:t>
            </a:fld>
            <a:endParaRPr lang="it-IT" noProof="0"/>
          </a:p>
        </p:txBody>
      </p:sp>
    </p:spTree>
    <p:extLst>
      <p:ext uri="{BB962C8B-B14F-4D97-AF65-F5344CB8AC3E}">
        <p14:creationId xmlns:p14="http://schemas.microsoft.com/office/powerpoint/2010/main" val="237882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1805493E-17E9-651C-9B93-E3C5796BB27C}"/>
              </a:ext>
            </a:extLst>
          </p:cNvPr>
          <p:cNvPicPr>
            <a:picLocks noChangeAspect="1"/>
          </p:cNvPicPr>
          <p:nvPr/>
        </p:nvPicPr>
        <p:blipFill>
          <a:blip r:embed="rId3"/>
          <a:stretch>
            <a:fillRect/>
          </a:stretch>
        </p:blipFill>
        <p:spPr>
          <a:xfrm>
            <a:off x="10389826" y="65087"/>
            <a:ext cx="1719221" cy="1505843"/>
          </a:xfrm>
          <a:prstGeom prst="rect">
            <a:avLst/>
          </a:prstGeom>
        </p:spPr>
      </p:pic>
      <p:pic>
        <p:nvPicPr>
          <p:cNvPr id="13" name="Immagine 12">
            <a:extLst>
              <a:ext uri="{FF2B5EF4-FFF2-40B4-BE49-F238E27FC236}">
                <a16:creationId xmlns:a16="http://schemas.microsoft.com/office/drawing/2014/main" id="{EF062415-6D7E-65CC-61A5-CD5EA7DE1529}"/>
              </a:ext>
            </a:extLst>
          </p:cNvPr>
          <p:cNvPicPr>
            <a:picLocks noChangeAspect="1"/>
          </p:cNvPicPr>
          <p:nvPr/>
        </p:nvPicPr>
        <p:blipFill>
          <a:blip r:embed="rId4"/>
          <a:stretch>
            <a:fillRect/>
          </a:stretch>
        </p:blipFill>
        <p:spPr>
          <a:xfrm>
            <a:off x="468602" y="470820"/>
            <a:ext cx="4394946" cy="422160"/>
          </a:xfrm>
          <a:prstGeom prst="rect">
            <a:avLst/>
          </a:prstGeom>
        </p:spPr>
      </p:pic>
      <p:sp>
        <p:nvSpPr>
          <p:cNvPr id="19" name="CasellaDiTesto 18">
            <a:extLst>
              <a:ext uri="{FF2B5EF4-FFF2-40B4-BE49-F238E27FC236}">
                <a16:creationId xmlns:a16="http://schemas.microsoft.com/office/drawing/2014/main" id="{FA79D2E6-8C06-B98C-A5DC-6F09B649023F}"/>
              </a:ext>
            </a:extLst>
          </p:cNvPr>
          <p:cNvSpPr txBox="1"/>
          <p:nvPr/>
        </p:nvSpPr>
        <p:spPr>
          <a:xfrm>
            <a:off x="375838" y="1120676"/>
            <a:ext cx="9740469" cy="5047536"/>
          </a:xfrm>
          <a:prstGeom prst="rect">
            <a:avLst/>
          </a:prstGeom>
          <a:noFill/>
        </p:spPr>
        <p:txBody>
          <a:bodyPr wrap="square" rtlCol="0">
            <a:spAutoFit/>
          </a:bodyPr>
          <a:lstStyle/>
          <a:p>
            <a:r>
              <a:rPr lang="en-US" sz="2000" dirty="0">
                <a:solidFill>
                  <a:schemeClr val="bg2"/>
                </a:solidFill>
              </a:rPr>
              <a:t>There are two methods for keeping cardiac arrest sufferers alive: a body-attached sensor or a mobile phone application. Then :</a:t>
            </a:r>
          </a:p>
          <a:p>
            <a:endParaRPr lang="en-US" dirty="0">
              <a:solidFill>
                <a:schemeClr val="bg2"/>
              </a:solidFill>
            </a:endParaRPr>
          </a:p>
          <a:p>
            <a:pPr marL="342900" indent="-342900">
              <a:buFont typeface="+mj-lt"/>
              <a:buAutoNum type="arabicPeriod"/>
            </a:pPr>
            <a:r>
              <a:rPr lang="en-US" sz="2000" dirty="0">
                <a:solidFill>
                  <a:schemeClr val="bg2"/>
                </a:solidFill>
              </a:rPr>
              <a:t>A warning message is sent out and the </a:t>
            </a:r>
            <a:r>
              <a:rPr lang="en-US" sz="2000" dirty="0" err="1">
                <a:solidFill>
                  <a:schemeClr val="bg2"/>
                </a:solidFill>
              </a:rPr>
              <a:t>AmbuBot</a:t>
            </a:r>
            <a:r>
              <a:rPr lang="en-US" sz="2000" dirty="0">
                <a:solidFill>
                  <a:schemeClr val="bg2"/>
                </a:solidFill>
              </a:rPr>
              <a:t> center will receive GPS data.</a:t>
            </a:r>
          </a:p>
          <a:p>
            <a:pPr marL="342900" indent="-342900">
              <a:buFont typeface="+mj-lt"/>
              <a:buAutoNum type="arabicPeriod"/>
            </a:pPr>
            <a:endParaRPr lang="en-US" sz="2000" dirty="0">
              <a:solidFill>
                <a:schemeClr val="bg2"/>
              </a:solidFill>
            </a:endParaRPr>
          </a:p>
          <a:p>
            <a:pPr marL="342900" indent="-342900">
              <a:buFont typeface="+mj-lt"/>
              <a:buAutoNum type="arabicPeriod"/>
            </a:pPr>
            <a:r>
              <a:rPr lang="en-US" sz="2000" dirty="0">
                <a:solidFill>
                  <a:schemeClr val="bg2"/>
                </a:solidFill>
              </a:rPr>
              <a:t>A GPS and a GIS parser will transform the longitude and latitude coordinates into a street map position.</a:t>
            </a:r>
          </a:p>
          <a:p>
            <a:pPr marL="342900" indent="-342900">
              <a:buFont typeface="+mj-lt"/>
              <a:buAutoNum type="arabicPeriod"/>
            </a:pPr>
            <a:endParaRPr lang="en-US" dirty="0">
              <a:solidFill>
                <a:schemeClr val="bg2"/>
              </a:solidFill>
            </a:endParaRPr>
          </a:p>
          <a:p>
            <a:pPr marL="342900" indent="-342900">
              <a:buFont typeface="+mj-lt"/>
              <a:buAutoNum type="arabicPeriod"/>
            </a:pPr>
            <a:endParaRPr lang="it-IT" dirty="0">
              <a:solidFill>
                <a:schemeClr val="bg2"/>
              </a:solidFill>
            </a:endParaRPr>
          </a:p>
          <a:p>
            <a:pPr marL="342900" indent="-342900">
              <a:buFont typeface="+mj-lt"/>
              <a:buAutoNum type="arabicPeriod"/>
            </a:pPr>
            <a:endParaRPr lang="it-IT" dirty="0">
              <a:solidFill>
                <a:schemeClr val="bg2"/>
              </a:solidFill>
            </a:endParaRPr>
          </a:p>
          <a:p>
            <a:pPr marL="342900" indent="-342900">
              <a:buFont typeface="+mj-lt"/>
              <a:buAutoNum type="arabicPeriod"/>
            </a:pPr>
            <a:endParaRPr lang="it-IT" dirty="0">
              <a:solidFill>
                <a:schemeClr val="bg2"/>
              </a:solidFill>
            </a:endParaRPr>
          </a:p>
          <a:p>
            <a:pPr marL="342900" indent="-342900">
              <a:buFont typeface="+mj-lt"/>
              <a:buAutoNum type="arabicPeriod"/>
            </a:pPr>
            <a:r>
              <a:rPr lang="it-IT" sz="2000" dirty="0" err="1">
                <a:solidFill>
                  <a:schemeClr val="bg2"/>
                </a:solidFill>
              </a:rPr>
              <a:t>AmbuBot</a:t>
            </a:r>
            <a:r>
              <a:rPr lang="it-IT" sz="2000" dirty="0">
                <a:solidFill>
                  <a:schemeClr val="bg2"/>
                </a:solidFill>
              </a:rPr>
              <a:t> center</a:t>
            </a:r>
            <a:r>
              <a:rPr lang="en-US" sz="2000" dirty="0">
                <a:solidFill>
                  <a:schemeClr val="bg2"/>
                </a:solidFill>
              </a:rPr>
              <a:t> will generate two commands: </a:t>
            </a:r>
          </a:p>
          <a:p>
            <a:pPr marL="342900" indent="-342900">
              <a:buFont typeface="Arial" panose="020B0604020202020204" pitchFamily="34" charset="0"/>
              <a:buChar char="•"/>
            </a:pPr>
            <a:endParaRPr lang="en-US" sz="2000" dirty="0">
              <a:solidFill>
                <a:schemeClr val="bg2"/>
              </a:solidFill>
            </a:endParaRPr>
          </a:p>
          <a:p>
            <a:endParaRPr lang="en-US" dirty="0"/>
          </a:p>
          <a:p>
            <a:pPr marL="342900" indent="-342900">
              <a:buFont typeface="+mj-lt"/>
              <a:buAutoNum type="arabicPeriod"/>
            </a:pPr>
            <a:endParaRPr lang="en-US" dirty="0"/>
          </a:p>
          <a:p>
            <a:endParaRPr lang="en-US" dirty="0"/>
          </a:p>
          <a:p>
            <a:endParaRPr lang="it-IT" dirty="0"/>
          </a:p>
        </p:txBody>
      </p:sp>
      <p:cxnSp>
        <p:nvCxnSpPr>
          <p:cNvPr id="28" name="Connettore 2 27">
            <a:extLst>
              <a:ext uri="{FF2B5EF4-FFF2-40B4-BE49-F238E27FC236}">
                <a16:creationId xmlns:a16="http://schemas.microsoft.com/office/drawing/2014/main" id="{02BEC4DE-E0B4-7203-EAD9-CF6668739412}"/>
              </a:ext>
            </a:extLst>
          </p:cNvPr>
          <p:cNvCxnSpPr>
            <a:cxnSpLocks/>
          </p:cNvCxnSpPr>
          <p:nvPr/>
        </p:nvCxnSpPr>
        <p:spPr>
          <a:xfrm flipV="1">
            <a:off x="5865915" y="3923311"/>
            <a:ext cx="940906" cy="52299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2852E545-0F9B-A0CA-F168-C874F06D7486}"/>
              </a:ext>
            </a:extLst>
          </p:cNvPr>
          <p:cNvCxnSpPr>
            <a:cxnSpLocks/>
          </p:cNvCxnSpPr>
          <p:nvPr/>
        </p:nvCxnSpPr>
        <p:spPr>
          <a:xfrm>
            <a:off x="5898740" y="4611256"/>
            <a:ext cx="940906" cy="5132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CasellaDiTesto 39">
            <a:extLst>
              <a:ext uri="{FF2B5EF4-FFF2-40B4-BE49-F238E27FC236}">
                <a16:creationId xmlns:a16="http://schemas.microsoft.com/office/drawing/2014/main" id="{8BE6FBC7-C081-8E54-9642-AB2C0BDBEDF8}"/>
              </a:ext>
            </a:extLst>
          </p:cNvPr>
          <p:cNvSpPr txBox="1"/>
          <p:nvPr/>
        </p:nvSpPr>
        <p:spPr>
          <a:xfrm>
            <a:off x="6806821" y="3541552"/>
            <a:ext cx="5195668" cy="707886"/>
          </a:xfrm>
          <a:prstGeom prst="rect">
            <a:avLst/>
          </a:prstGeom>
          <a:noFill/>
        </p:spPr>
        <p:txBody>
          <a:bodyPr wrap="square" rtlCol="0">
            <a:spAutoFit/>
          </a:bodyPr>
          <a:lstStyle/>
          <a:p>
            <a:r>
              <a:rPr lang="en-US" sz="2000" dirty="0">
                <a:solidFill>
                  <a:schemeClr val="bg2"/>
                </a:solidFill>
              </a:rPr>
              <a:t>One to dispatch </a:t>
            </a:r>
            <a:r>
              <a:rPr lang="en-US" sz="2000" dirty="0" err="1">
                <a:solidFill>
                  <a:schemeClr val="bg2"/>
                </a:solidFill>
              </a:rPr>
              <a:t>AmbuBot</a:t>
            </a:r>
            <a:r>
              <a:rPr lang="en-US" sz="2000" dirty="0">
                <a:solidFill>
                  <a:schemeClr val="bg2"/>
                </a:solidFill>
              </a:rPr>
              <a:t> from the station to the scene</a:t>
            </a:r>
            <a:r>
              <a:rPr lang="en-US" dirty="0">
                <a:solidFill>
                  <a:schemeClr val="bg2"/>
                </a:solidFill>
              </a:rPr>
              <a:t>. </a:t>
            </a:r>
            <a:endParaRPr lang="it-IT" dirty="0">
              <a:solidFill>
                <a:schemeClr val="bg2"/>
              </a:solidFill>
            </a:endParaRPr>
          </a:p>
        </p:txBody>
      </p:sp>
      <p:sp>
        <p:nvSpPr>
          <p:cNvPr id="43" name="CasellaDiTesto 42">
            <a:extLst>
              <a:ext uri="{FF2B5EF4-FFF2-40B4-BE49-F238E27FC236}">
                <a16:creationId xmlns:a16="http://schemas.microsoft.com/office/drawing/2014/main" id="{68425445-7F29-BF14-D4E9-BC61384922DE}"/>
              </a:ext>
            </a:extLst>
          </p:cNvPr>
          <p:cNvSpPr txBox="1"/>
          <p:nvPr/>
        </p:nvSpPr>
        <p:spPr>
          <a:xfrm>
            <a:off x="6839646" y="4770593"/>
            <a:ext cx="5693866" cy="707886"/>
          </a:xfrm>
          <a:prstGeom prst="rect">
            <a:avLst/>
          </a:prstGeom>
          <a:noFill/>
        </p:spPr>
        <p:txBody>
          <a:bodyPr wrap="square" rtlCol="0">
            <a:spAutoFit/>
          </a:bodyPr>
          <a:lstStyle/>
          <a:p>
            <a:r>
              <a:rPr lang="en-US" sz="2000" dirty="0">
                <a:solidFill>
                  <a:schemeClr val="bg2"/>
                </a:solidFill>
              </a:rPr>
              <a:t>Another to deliver an emergency message to family members via GMSC</a:t>
            </a:r>
            <a:r>
              <a:rPr lang="it-IT" sz="2000" dirty="0">
                <a:solidFill>
                  <a:schemeClr val="bg2"/>
                </a:solidFill>
              </a:rPr>
              <a:t>.</a:t>
            </a:r>
            <a:endParaRPr lang="en-US" sz="2000" dirty="0">
              <a:solidFill>
                <a:schemeClr val="bg2"/>
              </a:solidFill>
            </a:endParaRPr>
          </a:p>
        </p:txBody>
      </p:sp>
      <p:sp>
        <p:nvSpPr>
          <p:cNvPr id="44" name="CasellaDiTesto 43">
            <a:extLst>
              <a:ext uri="{FF2B5EF4-FFF2-40B4-BE49-F238E27FC236}">
                <a16:creationId xmlns:a16="http://schemas.microsoft.com/office/drawing/2014/main" id="{2A1B542E-D422-C957-041E-5B4A7372568D}"/>
              </a:ext>
            </a:extLst>
          </p:cNvPr>
          <p:cNvSpPr txBox="1"/>
          <p:nvPr/>
        </p:nvSpPr>
        <p:spPr>
          <a:xfrm>
            <a:off x="375838" y="5854513"/>
            <a:ext cx="10097059" cy="400110"/>
          </a:xfrm>
          <a:prstGeom prst="rect">
            <a:avLst/>
          </a:prstGeom>
          <a:noFill/>
        </p:spPr>
        <p:txBody>
          <a:bodyPr wrap="none" rtlCol="0">
            <a:spAutoFit/>
          </a:bodyPr>
          <a:lstStyle/>
          <a:p>
            <a:r>
              <a:rPr lang="en-US" sz="2000" dirty="0">
                <a:solidFill>
                  <a:schemeClr val="bg2"/>
                </a:solidFill>
              </a:rPr>
              <a:t>It is important notifying the nearest hospital’s ambulance when the situation is confirmed.</a:t>
            </a:r>
            <a:endParaRPr lang="it-IT" sz="2000" dirty="0">
              <a:solidFill>
                <a:schemeClr val="bg2"/>
              </a:solidFill>
            </a:endParaRPr>
          </a:p>
        </p:txBody>
      </p:sp>
      <p:sp>
        <p:nvSpPr>
          <p:cNvPr id="2" name="Segnaposto numero diapositiva 1">
            <a:extLst>
              <a:ext uri="{FF2B5EF4-FFF2-40B4-BE49-F238E27FC236}">
                <a16:creationId xmlns:a16="http://schemas.microsoft.com/office/drawing/2014/main" id="{149968FA-A579-FD96-0D1C-FB7FD9625E01}"/>
              </a:ext>
            </a:extLst>
          </p:cNvPr>
          <p:cNvSpPr>
            <a:spLocks noGrp="1"/>
          </p:cNvSpPr>
          <p:nvPr>
            <p:ph type="sldNum" sz="quarter" idx="12"/>
          </p:nvPr>
        </p:nvSpPr>
        <p:spPr/>
        <p:txBody>
          <a:bodyPr/>
          <a:lstStyle/>
          <a:p>
            <a:pPr rtl="0"/>
            <a:fld id="{A402E4C0-AD5E-4E8C-9F21-7CCE474BDCEB}" type="slidenum">
              <a:rPr lang="it-IT" noProof="0" smtClean="0"/>
              <a:t>6</a:t>
            </a:fld>
            <a:endParaRPr lang="it-IT" noProof="0"/>
          </a:p>
        </p:txBody>
      </p:sp>
    </p:spTree>
    <p:extLst>
      <p:ext uri="{BB962C8B-B14F-4D97-AF65-F5344CB8AC3E}">
        <p14:creationId xmlns:p14="http://schemas.microsoft.com/office/powerpoint/2010/main" val="347489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1805493E-17E9-651C-9B93-E3C5796BB27C}"/>
              </a:ext>
            </a:extLst>
          </p:cNvPr>
          <p:cNvPicPr>
            <a:picLocks noChangeAspect="1"/>
          </p:cNvPicPr>
          <p:nvPr/>
        </p:nvPicPr>
        <p:blipFill>
          <a:blip r:embed="rId3"/>
          <a:stretch>
            <a:fillRect/>
          </a:stretch>
        </p:blipFill>
        <p:spPr>
          <a:xfrm>
            <a:off x="10389826" y="65087"/>
            <a:ext cx="1719221" cy="1505843"/>
          </a:xfrm>
          <a:prstGeom prst="rect">
            <a:avLst/>
          </a:prstGeom>
        </p:spPr>
      </p:pic>
      <p:pic>
        <p:nvPicPr>
          <p:cNvPr id="13" name="Immagine 12">
            <a:extLst>
              <a:ext uri="{FF2B5EF4-FFF2-40B4-BE49-F238E27FC236}">
                <a16:creationId xmlns:a16="http://schemas.microsoft.com/office/drawing/2014/main" id="{EF062415-6D7E-65CC-61A5-CD5EA7DE1529}"/>
              </a:ext>
            </a:extLst>
          </p:cNvPr>
          <p:cNvPicPr>
            <a:picLocks noChangeAspect="1"/>
          </p:cNvPicPr>
          <p:nvPr/>
        </p:nvPicPr>
        <p:blipFill>
          <a:blip r:embed="rId4"/>
          <a:stretch>
            <a:fillRect/>
          </a:stretch>
        </p:blipFill>
        <p:spPr>
          <a:xfrm>
            <a:off x="468602" y="470820"/>
            <a:ext cx="4394946" cy="422160"/>
          </a:xfrm>
          <a:prstGeom prst="rect">
            <a:avLst/>
          </a:prstGeom>
        </p:spPr>
      </p:pic>
      <p:pic>
        <p:nvPicPr>
          <p:cNvPr id="3" name="Immagine 2">
            <a:extLst>
              <a:ext uri="{FF2B5EF4-FFF2-40B4-BE49-F238E27FC236}">
                <a16:creationId xmlns:a16="http://schemas.microsoft.com/office/drawing/2014/main" id="{281C7ED1-F49B-4556-C515-B3633717D92C}"/>
              </a:ext>
            </a:extLst>
          </p:cNvPr>
          <p:cNvPicPr>
            <a:picLocks noChangeAspect="1"/>
          </p:cNvPicPr>
          <p:nvPr/>
        </p:nvPicPr>
        <p:blipFill>
          <a:blip r:embed="rId5"/>
          <a:stretch>
            <a:fillRect/>
          </a:stretch>
        </p:blipFill>
        <p:spPr>
          <a:xfrm>
            <a:off x="2286596" y="1215509"/>
            <a:ext cx="7618808" cy="5140841"/>
          </a:xfrm>
          <a:prstGeom prst="rect">
            <a:avLst/>
          </a:prstGeom>
        </p:spPr>
      </p:pic>
      <p:sp>
        <p:nvSpPr>
          <p:cNvPr id="2" name="Segnaposto numero diapositiva 1">
            <a:extLst>
              <a:ext uri="{FF2B5EF4-FFF2-40B4-BE49-F238E27FC236}">
                <a16:creationId xmlns:a16="http://schemas.microsoft.com/office/drawing/2014/main" id="{207E345C-D47E-25FA-30E3-0CB4F203462F}"/>
              </a:ext>
            </a:extLst>
          </p:cNvPr>
          <p:cNvSpPr>
            <a:spLocks noGrp="1"/>
          </p:cNvSpPr>
          <p:nvPr>
            <p:ph type="sldNum" sz="quarter" idx="12"/>
          </p:nvPr>
        </p:nvSpPr>
        <p:spPr/>
        <p:txBody>
          <a:bodyPr/>
          <a:lstStyle/>
          <a:p>
            <a:pPr rtl="0"/>
            <a:fld id="{A402E4C0-AD5E-4E8C-9F21-7CCE474BDCEB}" type="slidenum">
              <a:rPr lang="it-IT" noProof="0" smtClean="0"/>
              <a:t>7</a:t>
            </a:fld>
            <a:endParaRPr lang="it-IT" noProof="0"/>
          </a:p>
        </p:txBody>
      </p:sp>
    </p:spTree>
    <p:extLst>
      <p:ext uri="{BB962C8B-B14F-4D97-AF65-F5344CB8AC3E}">
        <p14:creationId xmlns:p14="http://schemas.microsoft.com/office/powerpoint/2010/main" val="2682371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Segnaposto immagine 26" descr="Mano di robot e mano umana che quasi si sfiorano con la punta del dito">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olo 6">
            <a:extLst>
              <a:ext uri="{FF2B5EF4-FFF2-40B4-BE49-F238E27FC236}">
                <a16:creationId xmlns:a16="http://schemas.microsoft.com/office/drawing/2014/main" id="{7A8DDD42-D29D-4ECB-A465-13EFA049E83C}"/>
              </a:ext>
            </a:extLst>
          </p:cNvPr>
          <p:cNvSpPr>
            <a:spLocks noGrp="1"/>
          </p:cNvSpPr>
          <p:nvPr>
            <p:ph type="title"/>
          </p:nvPr>
        </p:nvSpPr>
        <p:spPr>
          <a:xfrm>
            <a:off x="1403350" y="1005017"/>
            <a:ext cx="9385300" cy="1718956"/>
          </a:xfrm>
        </p:spPr>
        <p:txBody>
          <a:bodyPr rtlCol="0"/>
          <a:lstStyle/>
          <a:p>
            <a:pPr rtl="0"/>
            <a:r>
              <a:rPr lang="it-IT" dirty="0" err="1"/>
              <a:t>Dispatching</a:t>
            </a:r>
            <a:r>
              <a:rPr lang="it-IT" dirty="0"/>
              <a:t> </a:t>
            </a:r>
            <a:r>
              <a:rPr lang="it-IT" dirty="0" err="1"/>
              <a:t>ambubot</a:t>
            </a:r>
            <a:endParaRPr lang="it-IT" dirty="0"/>
          </a:p>
        </p:txBody>
      </p:sp>
      <p:sp>
        <p:nvSpPr>
          <p:cNvPr id="4" name="CasellaDiTesto 3">
            <a:extLst>
              <a:ext uri="{FF2B5EF4-FFF2-40B4-BE49-F238E27FC236}">
                <a16:creationId xmlns:a16="http://schemas.microsoft.com/office/drawing/2014/main" id="{3EDE005D-84AB-5A3D-C0A8-C61B9629AD5F}"/>
              </a:ext>
            </a:extLst>
          </p:cNvPr>
          <p:cNvSpPr txBox="1"/>
          <p:nvPr/>
        </p:nvSpPr>
        <p:spPr>
          <a:xfrm>
            <a:off x="1274780" y="2723973"/>
            <a:ext cx="10605691" cy="830997"/>
          </a:xfrm>
          <a:prstGeom prst="rect">
            <a:avLst/>
          </a:prstGeom>
          <a:noFill/>
        </p:spPr>
        <p:txBody>
          <a:bodyPr wrap="square" rtlCol="0">
            <a:spAutoFit/>
          </a:bodyPr>
          <a:lstStyle/>
          <a:p>
            <a:r>
              <a:rPr lang="en-US" sz="2400" dirty="0" err="1">
                <a:solidFill>
                  <a:schemeClr val="bg2"/>
                </a:solidFill>
              </a:rPr>
              <a:t>AmbuBot</a:t>
            </a:r>
            <a:r>
              <a:rPr lang="en-US" sz="2400" dirty="0">
                <a:solidFill>
                  <a:schemeClr val="bg2"/>
                </a:solidFill>
              </a:rPr>
              <a:t> can be dispatched in a variety of modes, including partially autonomous, fully autonomous and tele-control. </a:t>
            </a:r>
            <a:endParaRPr lang="it-IT" sz="2400" dirty="0">
              <a:solidFill>
                <a:schemeClr val="bg2"/>
              </a:solidFill>
            </a:endParaRPr>
          </a:p>
        </p:txBody>
      </p:sp>
      <p:sp>
        <p:nvSpPr>
          <p:cNvPr id="5" name="Segnaposto numero diapositiva 5">
            <a:extLst>
              <a:ext uri="{FF2B5EF4-FFF2-40B4-BE49-F238E27FC236}">
                <a16:creationId xmlns:a16="http://schemas.microsoft.com/office/drawing/2014/main" id="{979618A5-2A42-72FB-90EA-110D7780BB12}"/>
              </a:ext>
            </a:extLst>
          </p:cNvPr>
          <p:cNvSpPr txBox="1">
            <a:spLocks/>
          </p:cNvSpPr>
          <p:nvPr/>
        </p:nvSpPr>
        <p:spPr>
          <a:xfrm>
            <a:off x="8703365" y="6382854"/>
            <a:ext cx="2743200" cy="365125"/>
          </a:xfrm>
          <a:prstGeom prst="rect">
            <a:avLst/>
          </a:prstGeom>
        </p:spPr>
        <p:txBody>
          <a:bodyPr rtlCol="0"/>
          <a:ls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it-IT" sz="1000" dirty="0">
              <a:solidFill>
                <a:schemeClr val="bg1"/>
              </a:solidFill>
            </a:endParaRPr>
          </a:p>
        </p:txBody>
      </p:sp>
      <p:pic>
        <p:nvPicPr>
          <p:cNvPr id="6" name="Immagine 5">
            <a:extLst>
              <a:ext uri="{FF2B5EF4-FFF2-40B4-BE49-F238E27FC236}">
                <a16:creationId xmlns:a16="http://schemas.microsoft.com/office/drawing/2014/main" id="{A07349D1-1781-7CE1-0A39-9695BC180903}"/>
              </a:ext>
            </a:extLst>
          </p:cNvPr>
          <p:cNvPicPr>
            <a:picLocks noChangeAspect="1"/>
          </p:cNvPicPr>
          <p:nvPr/>
        </p:nvPicPr>
        <p:blipFill>
          <a:blip r:embed="rId4"/>
          <a:stretch>
            <a:fillRect/>
          </a:stretch>
        </p:blipFill>
        <p:spPr>
          <a:xfrm>
            <a:off x="10389826" y="65087"/>
            <a:ext cx="1719221" cy="1505843"/>
          </a:xfrm>
          <a:prstGeom prst="rect">
            <a:avLst/>
          </a:prstGeom>
        </p:spPr>
      </p:pic>
    </p:spTree>
    <p:extLst>
      <p:ext uri="{BB962C8B-B14F-4D97-AF65-F5344CB8AC3E}">
        <p14:creationId xmlns:p14="http://schemas.microsoft.com/office/powerpoint/2010/main" val="2093948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olo 22">
            <a:extLst>
              <a:ext uri="{FF2B5EF4-FFF2-40B4-BE49-F238E27FC236}">
                <a16:creationId xmlns:a16="http://schemas.microsoft.com/office/drawing/2014/main" id="{8A0965D6-0D20-40A0-8897-EDF8A7A464C5}"/>
              </a:ext>
            </a:extLst>
          </p:cNvPr>
          <p:cNvSpPr>
            <a:spLocks noGrp="1"/>
          </p:cNvSpPr>
          <p:nvPr>
            <p:ph type="title"/>
          </p:nvPr>
        </p:nvSpPr>
        <p:spPr>
          <a:xfrm>
            <a:off x="332934" y="1570930"/>
            <a:ext cx="5458267" cy="4675124"/>
          </a:xfrm>
        </p:spPr>
        <p:txBody>
          <a:bodyPr rtlCol="0"/>
          <a:lstStyle/>
          <a:p>
            <a:pPr rtl="0"/>
            <a:r>
              <a:rPr lang="it-IT" spc="200" dirty="0" err="1"/>
              <a:t>Partially</a:t>
            </a:r>
            <a:r>
              <a:rPr lang="it-IT" spc="200" dirty="0"/>
              <a:t> </a:t>
            </a:r>
            <a:r>
              <a:rPr lang="it-IT" spc="200" dirty="0" err="1"/>
              <a:t>autonomous</a:t>
            </a:r>
            <a:br>
              <a:rPr lang="it-IT" spc="200" dirty="0"/>
            </a:br>
            <a:endParaRPr lang="it-IT" spc="200" dirty="0"/>
          </a:p>
        </p:txBody>
      </p:sp>
      <p:pic>
        <p:nvPicPr>
          <p:cNvPr id="12" name="Immagine 11">
            <a:extLst>
              <a:ext uri="{FF2B5EF4-FFF2-40B4-BE49-F238E27FC236}">
                <a16:creationId xmlns:a16="http://schemas.microsoft.com/office/drawing/2014/main" id="{76DAA281-ED22-2E1A-734F-6B091BCAD211}"/>
              </a:ext>
            </a:extLst>
          </p:cNvPr>
          <p:cNvPicPr>
            <a:picLocks noChangeAspect="1"/>
          </p:cNvPicPr>
          <p:nvPr/>
        </p:nvPicPr>
        <p:blipFill>
          <a:blip r:embed="rId3"/>
          <a:stretch>
            <a:fillRect/>
          </a:stretch>
        </p:blipFill>
        <p:spPr>
          <a:xfrm>
            <a:off x="6096000" y="1570929"/>
            <a:ext cx="5593761" cy="4675125"/>
          </a:xfrm>
          <a:prstGeom prst="rect">
            <a:avLst/>
          </a:prstGeom>
        </p:spPr>
      </p:pic>
      <p:sp>
        <p:nvSpPr>
          <p:cNvPr id="21" name="Segnaposto testo 20">
            <a:extLst>
              <a:ext uri="{FF2B5EF4-FFF2-40B4-BE49-F238E27FC236}">
                <a16:creationId xmlns:a16="http://schemas.microsoft.com/office/drawing/2014/main" id="{408A0238-6F38-8685-056E-568FBF5E105C}"/>
              </a:ext>
            </a:extLst>
          </p:cNvPr>
          <p:cNvSpPr>
            <a:spLocks noGrp="1"/>
          </p:cNvSpPr>
          <p:nvPr>
            <p:ph type="body" sz="quarter" idx="18"/>
          </p:nvPr>
        </p:nvSpPr>
        <p:spPr>
          <a:xfrm>
            <a:off x="676552" y="3292625"/>
            <a:ext cx="4771030" cy="801073"/>
          </a:xfrm>
        </p:spPr>
        <p:txBody>
          <a:bodyPr>
            <a:noAutofit/>
          </a:bodyPr>
          <a:lstStyle/>
          <a:p>
            <a:pPr marL="285750" indent="-285750">
              <a:buFont typeface="Arial" panose="020B0604020202020204" pitchFamily="34" charset="0"/>
              <a:buChar char="•"/>
            </a:pPr>
            <a:r>
              <a:rPr lang="en-US" sz="2000" dirty="0"/>
              <a:t>Human operators should assist in adapting task processes to the actual world to complete the mission reliably.</a:t>
            </a:r>
          </a:p>
          <a:p>
            <a:endParaRPr lang="en-US" sz="2000" dirty="0"/>
          </a:p>
          <a:p>
            <a:pPr marL="285750" indent="-285750">
              <a:buFont typeface="Arial" panose="020B0604020202020204" pitchFamily="34" charset="0"/>
              <a:buChar char="•"/>
            </a:pPr>
            <a:r>
              <a:rPr lang="it-IT" sz="2000" dirty="0" err="1"/>
              <a:t>AmbuBot</a:t>
            </a:r>
            <a:r>
              <a:rPr lang="it-IT" sz="2000" dirty="0"/>
              <a:t> </a:t>
            </a:r>
            <a:r>
              <a:rPr lang="it-IT" sz="2000" dirty="0" err="1"/>
              <a:t>is</a:t>
            </a:r>
            <a:r>
              <a:rPr lang="it-IT" sz="2000" dirty="0"/>
              <a:t> </a:t>
            </a:r>
            <a:r>
              <a:rPr lang="it-IT" sz="2000" dirty="0" err="1"/>
              <a:t>now</a:t>
            </a:r>
            <a:r>
              <a:rPr lang="it-IT" sz="2000" dirty="0"/>
              <a:t> in </a:t>
            </a:r>
            <a:r>
              <a:rPr lang="it-IT" sz="2000" dirty="0" err="1"/>
              <a:t>autonomous</a:t>
            </a:r>
            <a:r>
              <a:rPr lang="it-IT" sz="2000" dirty="0"/>
              <a:t> </a:t>
            </a:r>
            <a:r>
              <a:rPr lang="it-IT" sz="2000" dirty="0" err="1"/>
              <a:t>navigation</a:t>
            </a:r>
            <a:r>
              <a:rPr lang="it-IT" sz="2000" dirty="0"/>
              <a:t> and </a:t>
            </a:r>
            <a:r>
              <a:rPr lang="it-IT" sz="2000" dirty="0" err="1"/>
              <a:t>obstacle</a:t>
            </a:r>
            <a:r>
              <a:rPr lang="it-IT" sz="2000" dirty="0"/>
              <a:t> </a:t>
            </a:r>
            <a:r>
              <a:rPr lang="it-IT" sz="2000" dirty="0" err="1"/>
              <a:t>avoidance</a:t>
            </a:r>
            <a:r>
              <a:rPr lang="it-IT" sz="2000" dirty="0"/>
              <a:t> mode.</a:t>
            </a:r>
          </a:p>
        </p:txBody>
      </p:sp>
      <p:pic>
        <p:nvPicPr>
          <p:cNvPr id="34" name="Immagine 33">
            <a:extLst>
              <a:ext uri="{FF2B5EF4-FFF2-40B4-BE49-F238E27FC236}">
                <a16:creationId xmlns:a16="http://schemas.microsoft.com/office/drawing/2014/main" id="{3F49906E-94C5-41E2-3083-19625B50755D}"/>
              </a:ext>
            </a:extLst>
          </p:cNvPr>
          <p:cNvPicPr>
            <a:picLocks noChangeAspect="1"/>
          </p:cNvPicPr>
          <p:nvPr/>
        </p:nvPicPr>
        <p:blipFill>
          <a:blip r:embed="rId4"/>
          <a:stretch>
            <a:fillRect/>
          </a:stretch>
        </p:blipFill>
        <p:spPr>
          <a:xfrm>
            <a:off x="10389826" y="65087"/>
            <a:ext cx="1719221" cy="1505843"/>
          </a:xfrm>
          <a:prstGeom prst="rect">
            <a:avLst/>
          </a:prstGeom>
        </p:spPr>
      </p:pic>
      <p:sp>
        <p:nvSpPr>
          <p:cNvPr id="2" name="Segnaposto numero diapositiva 1">
            <a:extLst>
              <a:ext uri="{FF2B5EF4-FFF2-40B4-BE49-F238E27FC236}">
                <a16:creationId xmlns:a16="http://schemas.microsoft.com/office/drawing/2014/main" id="{32AED38E-D1EE-6EF2-C8B0-03CDDA80DA57}"/>
              </a:ext>
            </a:extLst>
          </p:cNvPr>
          <p:cNvSpPr>
            <a:spLocks noGrp="1"/>
          </p:cNvSpPr>
          <p:nvPr>
            <p:ph type="sldNum" sz="quarter" idx="12"/>
          </p:nvPr>
        </p:nvSpPr>
        <p:spPr/>
        <p:txBody>
          <a:bodyPr/>
          <a:lstStyle/>
          <a:p>
            <a:pPr rtl="0"/>
            <a:fld id="{A402E4C0-AD5E-4E8C-9F21-7CCE474BDCEB}" type="slidenum">
              <a:rPr lang="it-IT" noProof="0" smtClean="0"/>
              <a:t>9</a:t>
            </a:fld>
            <a:endParaRPr lang="it-IT" noProof="0"/>
          </a:p>
        </p:txBody>
      </p:sp>
    </p:spTree>
    <p:extLst>
      <p:ext uri="{BB962C8B-B14F-4D97-AF65-F5344CB8AC3E}">
        <p14:creationId xmlns:p14="http://schemas.microsoft.com/office/powerpoint/2010/main" val="3678690325"/>
      </p:ext>
    </p:extLst>
  </p:cSld>
  <p:clrMapOvr>
    <a:masterClrMapping/>
  </p:clrMapOvr>
</p:sld>
</file>

<file path=ppt/theme/theme1.xml><?xml version="1.0" encoding="utf-8"?>
<a:theme xmlns:a="http://schemas.openxmlformats.org/drawingml/2006/main" name="Tema di Offic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456506_TF33781529_Win32" id="{57E5EAF0-DD33-4E96-88E3-E573F7CB4474}" vid="{A1B8A81D-23FA-4BBC-B711-4301A8877121}"/>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D53FCCF8267C343A609D4010BFAECC0" ma:contentTypeVersion="9" ma:contentTypeDescription="Creare un nuovo documento." ma:contentTypeScope="" ma:versionID="9fc4075f35ebb81034faaa490ec23ae9">
  <xsd:schema xmlns:xsd="http://www.w3.org/2001/XMLSchema" xmlns:xs="http://www.w3.org/2001/XMLSchema" xmlns:p="http://schemas.microsoft.com/office/2006/metadata/properties" xmlns:ns3="126cc192-75d8-430f-a170-9b71d6bc2359" xmlns:ns4="b4ea5ff9-c26d-49c7-8f41-8613656fcdfa" targetNamespace="http://schemas.microsoft.com/office/2006/metadata/properties" ma:root="true" ma:fieldsID="c9bc2c49869ef7afc28a49f4d04c4c9e" ns3:_="" ns4:_="">
    <xsd:import namespace="126cc192-75d8-430f-a170-9b71d6bc2359"/>
    <xsd:import namespace="b4ea5ff9-c26d-49c7-8f41-8613656fcdf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6cc192-75d8-430f-a170-9b71d6bc2359"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SharingHintHash" ma:index="10" nillable="true" ma:displayName="Hash suggerimento condivisione"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4ea5ff9-c26d-49c7-8f41-8613656fcdf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C78E3AC-AA20-4BAC-A4C5-997793B48E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6cc192-75d8-430f-a170-9b71d6bc2359"/>
    <ds:schemaRef ds:uri="b4ea5ff9-c26d-49c7-8f41-8613656fcd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81D2FAC4-C1D8-4FBC-AFD8-786609711A54}">
  <ds:schemaRefs>
    <ds:schemaRef ds:uri="http://purl.org/dc/terms/"/>
    <ds:schemaRef ds:uri="http://schemas.openxmlformats.org/package/2006/metadata/core-properties"/>
    <ds:schemaRef ds:uri="http://purl.org/dc/dcmitype/"/>
    <ds:schemaRef ds:uri="126cc192-75d8-430f-a170-9b71d6bc2359"/>
    <ds:schemaRef ds:uri="http://purl.org/dc/elements/1.1/"/>
    <ds:schemaRef ds:uri="http://schemas.microsoft.com/office/2006/documentManagement/types"/>
    <ds:schemaRef ds:uri="http://www.w3.org/XML/1998/namespace"/>
    <ds:schemaRef ds:uri="http://schemas.microsoft.com/office/infopath/2007/PartnerControls"/>
    <ds:schemaRef ds:uri="b4ea5ff9-c26d-49c7-8f41-8613656fcdfa"/>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Presentation_ResearchLine_AmbuBot</Template>
  <TotalTime>194</TotalTime>
  <Words>939</Words>
  <Application>Microsoft Office PowerPoint</Application>
  <PresentationFormat>Widescreen</PresentationFormat>
  <Paragraphs>145</Paragraphs>
  <Slides>17</Slides>
  <Notes>17</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17</vt:i4>
      </vt:variant>
    </vt:vector>
  </HeadingPairs>
  <TitlesOfParts>
    <vt:vector size="24" baseType="lpstr">
      <vt:lpstr>Arial</vt:lpstr>
      <vt:lpstr>Bierstadt</vt:lpstr>
      <vt:lpstr>Calibri</vt:lpstr>
      <vt:lpstr>Courier New</vt:lpstr>
      <vt:lpstr>Posterama</vt:lpstr>
      <vt:lpstr>Posterama Bold</vt:lpstr>
      <vt:lpstr>Tema di Office</vt:lpstr>
      <vt:lpstr>      AMBUBOT</vt:lpstr>
      <vt:lpstr>Introduction</vt:lpstr>
      <vt:lpstr>What to do if a sudden cardiac arrest happen?</vt:lpstr>
      <vt:lpstr>Problems in big cities</vt:lpstr>
      <vt:lpstr>ambubot</vt:lpstr>
      <vt:lpstr>Presentazione standard di PowerPoint</vt:lpstr>
      <vt:lpstr>Presentazione standard di PowerPoint</vt:lpstr>
      <vt:lpstr>Dispatching ambubot</vt:lpstr>
      <vt:lpstr>Partially autonomous </vt:lpstr>
      <vt:lpstr>Fully autonomous </vt:lpstr>
      <vt:lpstr>Tele-control </vt:lpstr>
      <vt:lpstr>Presentazione standard di PowerPoint</vt:lpstr>
      <vt:lpstr>Presentazione standard di PowerPoint</vt:lpstr>
      <vt:lpstr>Future ideas</vt:lpstr>
      <vt:lpstr>Conclusion</vt:lpstr>
      <vt:lpstr>references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Presentation</dc:title>
  <dc:creator>lorenzo benedetti</dc:creator>
  <cp:lastModifiedBy>lorenzo benedetti</cp:lastModifiedBy>
  <cp:revision>27</cp:revision>
  <dcterms:created xsi:type="dcterms:W3CDTF">2022-09-08T17:38:24Z</dcterms:created>
  <dcterms:modified xsi:type="dcterms:W3CDTF">2022-10-25T22:43:48Z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0x0101007D53FCCF8267C343A609D4010BFAECC0</vt:lpwstr>
  </property>
</Properties>
</file>